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 id="2147483660" r:id="rId8"/>
    <p:sldMasterId id="2147483673" r:id="rId9"/>
  </p:sldMasterIdLst>
  <p:notesMasterIdLst>
    <p:notesMasterId r:id="rId56"/>
  </p:notesMasterIdLst>
  <p:sldIdLst>
    <p:sldId id="256" r:id="rId10"/>
    <p:sldId id="257" r:id="rId11"/>
    <p:sldId id="258" r:id="rId12"/>
    <p:sldId id="25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284" r:id="rId27"/>
    <p:sldId id="276" r:id="rId28"/>
    <p:sldId id="283" r:id="rId29"/>
    <p:sldId id="277" r:id="rId30"/>
    <p:sldId id="278" r:id="rId31"/>
    <p:sldId id="279" r:id="rId32"/>
    <p:sldId id="280" r:id="rId33"/>
    <p:sldId id="281" r:id="rId34"/>
    <p:sldId id="282" r:id="rId35"/>
    <p:sldId id="336" r:id="rId36"/>
    <p:sldId id="286" r:id="rId37"/>
    <p:sldId id="342" r:id="rId38"/>
    <p:sldId id="343" r:id="rId39"/>
    <p:sldId id="344" r:id="rId40"/>
    <p:sldId id="345" r:id="rId41"/>
    <p:sldId id="346" r:id="rId42"/>
    <p:sldId id="347" r:id="rId43"/>
    <p:sldId id="348" r:id="rId44"/>
    <p:sldId id="339" r:id="rId45"/>
    <p:sldId id="340" r:id="rId46"/>
    <p:sldId id="287" r:id="rId47"/>
    <p:sldId id="334" r:id="rId48"/>
    <p:sldId id="335" r:id="rId49"/>
    <p:sldId id="312" r:id="rId50"/>
    <p:sldId id="313" r:id="rId51"/>
    <p:sldId id="314" r:id="rId52"/>
    <p:sldId id="315" r:id="rId53"/>
    <p:sldId id="316" r:id="rId54"/>
    <p:sldId id="31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3191"/>
    <a:srgbClr val="E9DFBC"/>
    <a:srgbClr val="BA2334"/>
    <a:srgbClr val="82D1F5"/>
    <a:srgbClr val="0093D0"/>
    <a:srgbClr val="765204"/>
    <a:srgbClr val="585858"/>
    <a:srgbClr val="003055"/>
    <a:srgbClr val="005373"/>
    <a:srgbClr val="BCD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73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2.xml"/><Relationship Id="rId51" Type="http://schemas.openxmlformats.org/officeDocument/2006/relationships/slide" Target="slides/slide4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dLbls>
            <c:delete val="1"/>
          </c:dLbls>
          <c:cat>
            <c:numRef>
              <c:f>Sheet1!$A$2:$A$3</c:f>
              <c:numCache>
                <c:formatCode>General</c:formatCode>
                <c:ptCount val="2"/>
              </c:numCache>
            </c:numRef>
          </c:cat>
          <c:val>
            <c:numRef>
              <c:f>Sheet1!$B$2:$B$3</c:f>
              <c:numCache>
                <c:formatCode>General</c:formatCode>
                <c:ptCount val="2"/>
                <c:pt idx="0">
                  <c:v>92</c:v>
                </c:pt>
                <c:pt idx="1">
                  <c:v>8</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Column1</c:v>
                </c:pt>
              </c:strCache>
            </c:strRef>
          </c:tx>
          <c:dLbls>
            <c:delete val="1"/>
          </c:dLbls>
          <c:cat>
            <c:numRef>
              <c:f>Sheet1!$A$2:$A$3</c:f>
              <c:numCache>
                <c:formatCode>General</c:formatCode>
                <c:ptCount val="2"/>
              </c:numCache>
            </c:numRef>
          </c:cat>
          <c:val>
            <c:numRef>
              <c:f>Sheet1!$B$2:$B$3</c:f>
              <c:numCache>
                <c:formatCode>General</c:formatCode>
                <c:ptCount val="2"/>
                <c:pt idx="0">
                  <c:v>96</c:v>
                </c:pt>
                <c:pt idx="1">
                  <c:v>4</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F05C6-8591-4ECF-ADAD-20910B75AEE4}" type="doc">
      <dgm:prSet loTypeId="urn:microsoft.com/office/officeart/2005/8/layout/hProcess11" loCatId="process" qsTypeId="urn:microsoft.com/office/officeart/2005/8/quickstyle/simple1" qsCatId="simple" csTypeId="urn:microsoft.com/office/officeart/2005/8/colors/accent1_2" csCatId="accent1" phldr="1"/>
      <dgm:spPr/>
    </dgm:pt>
    <dgm:pt modelId="{16B7CAA7-32AE-4374-90CD-9EEF9F9D80C3}">
      <dgm:prSet phldrT="[Text]" custT="1"/>
      <dgm:spPr/>
      <dgm:t>
        <a:bodyPr/>
        <a:lstStyle/>
        <a:p>
          <a:r>
            <a:rPr lang="en-US" sz="1100" dirty="0" smtClean="0"/>
            <a:t>May 6th </a:t>
          </a:r>
          <a:r>
            <a:rPr lang="en-US" sz="1100" dirty="0"/>
            <a:t>Bookkeeper Meetings  Start</a:t>
          </a:r>
        </a:p>
      </dgm:t>
    </dgm:pt>
    <dgm:pt modelId="{2892E676-E5F9-4C11-9E28-7A5CA99BD559}" type="parTrans" cxnId="{419DEA5B-CC74-4C30-8301-644FDB2CE6EF}">
      <dgm:prSet/>
      <dgm:spPr/>
      <dgm:t>
        <a:bodyPr/>
        <a:lstStyle/>
        <a:p>
          <a:endParaRPr lang="en-US"/>
        </a:p>
      </dgm:t>
    </dgm:pt>
    <dgm:pt modelId="{50A4D759-985D-4F8E-924E-FF3E69A2D492}" type="sibTrans" cxnId="{419DEA5B-CC74-4C30-8301-644FDB2CE6EF}">
      <dgm:prSet/>
      <dgm:spPr/>
      <dgm:t>
        <a:bodyPr/>
        <a:lstStyle/>
        <a:p>
          <a:endParaRPr lang="en-US"/>
        </a:p>
      </dgm:t>
    </dgm:pt>
    <dgm:pt modelId="{74FCCBEB-C59D-4D21-AEF0-EBD04E3E78F5}">
      <dgm:prSet phldrT="[Text]" custT="1"/>
      <dgm:spPr/>
      <dgm:t>
        <a:bodyPr/>
        <a:lstStyle/>
        <a:p>
          <a:r>
            <a:rPr lang="en-US" sz="1100" dirty="0"/>
            <a:t>May </a:t>
          </a:r>
          <a:r>
            <a:rPr lang="en-US" sz="1100" dirty="0" smtClean="0"/>
            <a:t>15th </a:t>
          </a:r>
          <a:r>
            <a:rPr lang="en-US" sz="1100" dirty="0"/>
            <a:t>Bookkeeper Meetings</a:t>
          </a:r>
          <a:r>
            <a:rPr lang="en-US" sz="1200" dirty="0"/>
            <a:t> End</a:t>
          </a:r>
        </a:p>
      </dgm:t>
    </dgm:pt>
    <dgm:pt modelId="{825FF33C-EBA2-457E-8FFD-BFE2E86A22BA}" type="parTrans" cxnId="{B7760796-BC04-4CFC-B1C6-0A8D5E4FC9E7}">
      <dgm:prSet/>
      <dgm:spPr/>
      <dgm:t>
        <a:bodyPr/>
        <a:lstStyle/>
        <a:p>
          <a:endParaRPr lang="en-US"/>
        </a:p>
      </dgm:t>
    </dgm:pt>
    <dgm:pt modelId="{3F8D836A-91D7-4803-AEA9-5DFA2A0BED59}" type="sibTrans" cxnId="{B7760796-BC04-4CFC-B1C6-0A8D5E4FC9E7}">
      <dgm:prSet/>
      <dgm:spPr/>
      <dgm:t>
        <a:bodyPr/>
        <a:lstStyle/>
        <a:p>
          <a:endParaRPr lang="en-US"/>
        </a:p>
      </dgm:t>
    </dgm:pt>
    <dgm:pt modelId="{EA4CE94C-E219-443B-B3B9-21B5EEAEF2F2}">
      <dgm:prSet phldrT="[Text]" custT="1"/>
      <dgm:spPr/>
      <dgm:t>
        <a:bodyPr/>
        <a:lstStyle/>
        <a:p>
          <a:r>
            <a:rPr lang="en-US" sz="1100" dirty="0"/>
            <a:t>July 1st Sub Group Applications Due to BCBSNE </a:t>
          </a:r>
        </a:p>
      </dgm:t>
    </dgm:pt>
    <dgm:pt modelId="{6805A172-D272-4094-9F8B-B976107B6B47}" type="parTrans" cxnId="{7A41D726-6594-472F-AE0B-D6098E43AB00}">
      <dgm:prSet/>
      <dgm:spPr/>
      <dgm:t>
        <a:bodyPr/>
        <a:lstStyle/>
        <a:p>
          <a:endParaRPr lang="en-US"/>
        </a:p>
      </dgm:t>
    </dgm:pt>
    <dgm:pt modelId="{8396CF93-BF2F-48D9-9CF8-F08BC0313938}" type="sibTrans" cxnId="{7A41D726-6594-472F-AE0B-D6098E43AB00}">
      <dgm:prSet/>
      <dgm:spPr/>
      <dgm:t>
        <a:bodyPr/>
        <a:lstStyle/>
        <a:p>
          <a:endParaRPr lang="en-US"/>
        </a:p>
      </dgm:t>
    </dgm:pt>
    <dgm:pt modelId="{882B4047-D148-4989-A66E-1707A41A4B54}">
      <dgm:prSet phldrT="[Text]" custT="1"/>
      <dgm:spPr/>
      <dgm:t>
        <a:bodyPr/>
        <a:lstStyle/>
        <a:p>
          <a:r>
            <a:rPr lang="en-US" sz="1200" dirty="0"/>
            <a:t>July </a:t>
          </a:r>
          <a:r>
            <a:rPr lang="en-US" sz="1200" dirty="0" smtClean="0"/>
            <a:t>6</a:t>
          </a:r>
          <a:r>
            <a:rPr lang="en-US" sz="1200" baseline="30000" dirty="0" smtClean="0"/>
            <a:t>th</a:t>
          </a:r>
          <a:r>
            <a:rPr lang="en-US" sz="1200" dirty="0" smtClean="0"/>
            <a:t> (end of business day July 3</a:t>
          </a:r>
          <a:r>
            <a:rPr lang="en-US" sz="1200" baseline="30000" dirty="0" smtClean="0"/>
            <a:t>rd</a:t>
          </a:r>
          <a:r>
            <a:rPr lang="en-US" sz="1200" dirty="0" smtClean="0"/>
            <a:t>) </a:t>
          </a:r>
          <a:r>
            <a:rPr lang="en-US" sz="1200" dirty="0"/>
            <a:t>BluesEnroll Lock Out Begins</a:t>
          </a:r>
        </a:p>
      </dgm:t>
    </dgm:pt>
    <dgm:pt modelId="{8F1E9782-89E1-4A99-B0FA-EDCC9B4098A8}" type="parTrans" cxnId="{64CB2090-D244-446E-8C94-113875092A3B}">
      <dgm:prSet/>
      <dgm:spPr/>
      <dgm:t>
        <a:bodyPr/>
        <a:lstStyle/>
        <a:p>
          <a:endParaRPr lang="en-US"/>
        </a:p>
      </dgm:t>
    </dgm:pt>
    <dgm:pt modelId="{43263D53-5EB3-4FA5-A534-F3FE1DB1A0EE}" type="sibTrans" cxnId="{64CB2090-D244-446E-8C94-113875092A3B}">
      <dgm:prSet/>
      <dgm:spPr/>
      <dgm:t>
        <a:bodyPr/>
        <a:lstStyle/>
        <a:p>
          <a:endParaRPr lang="en-US"/>
        </a:p>
      </dgm:t>
    </dgm:pt>
    <dgm:pt modelId="{1EC96E53-2D18-4B08-AFC7-B0941C0A7F4D}">
      <dgm:prSet phldrT="[Text]" custT="1"/>
      <dgm:spPr/>
      <dgm:t>
        <a:bodyPr/>
        <a:lstStyle/>
        <a:p>
          <a:r>
            <a:rPr lang="en-US" sz="1200" dirty="0"/>
            <a:t>August 3rd BluesEnroll Lock Out Ends </a:t>
          </a:r>
        </a:p>
      </dgm:t>
    </dgm:pt>
    <dgm:pt modelId="{B53D3959-0DC0-4480-91D4-0E4B3152D02D}" type="parTrans" cxnId="{FAE00719-1312-4455-A804-CA090B4CEB71}">
      <dgm:prSet/>
      <dgm:spPr/>
      <dgm:t>
        <a:bodyPr/>
        <a:lstStyle/>
        <a:p>
          <a:endParaRPr lang="en-US"/>
        </a:p>
      </dgm:t>
    </dgm:pt>
    <dgm:pt modelId="{9753F7C9-A8A3-4DDB-9171-BEDE56F87655}" type="sibTrans" cxnId="{FAE00719-1312-4455-A804-CA090B4CEB71}">
      <dgm:prSet/>
      <dgm:spPr/>
      <dgm:t>
        <a:bodyPr/>
        <a:lstStyle/>
        <a:p>
          <a:endParaRPr lang="en-US"/>
        </a:p>
      </dgm:t>
    </dgm:pt>
    <dgm:pt modelId="{3F173ACE-1BF3-44C6-9E0C-E4C3B0D75240}">
      <dgm:prSet phldrT="[Text]" custT="1"/>
      <dgm:spPr/>
      <dgm:t>
        <a:bodyPr/>
        <a:lstStyle/>
        <a:p>
          <a:r>
            <a:rPr lang="en-US" sz="1200" dirty="0"/>
            <a:t>August </a:t>
          </a:r>
          <a:r>
            <a:rPr lang="en-US" sz="1200" dirty="0" smtClean="0"/>
            <a:t>3rd </a:t>
          </a:r>
          <a:r>
            <a:rPr lang="en-US" sz="1200" dirty="0"/>
            <a:t>Open Enrollment Changes can be made</a:t>
          </a:r>
        </a:p>
      </dgm:t>
    </dgm:pt>
    <dgm:pt modelId="{348A24CB-FF0D-4749-94B5-8D09E669B279}" type="parTrans" cxnId="{BF045262-082D-49EF-A7EF-98039525D5E4}">
      <dgm:prSet/>
      <dgm:spPr/>
      <dgm:t>
        <a:bodyPr/>
        <a:lstStyle/>
        <a:p>
          <a:endParaRPr lang="en-US"/>
        </a:p>
      </dgm:t>
    </dgm:pt>
    <dgm:pt modelId="{17571561-97C7-4BB8-B580-A5B7309801E4}" type="sibTrans" cxnId="{BF045262-082D-49EF-A7EF-98039525D5E4}">
      <dgm:prSet/>
      <dgm:spPr/>
      <dgm:t>
        <a:bodyPr/>
        <a:lstStyle/>
        <a:p>
          <a:endParaRPr lang="en-US"/>
        </a:p>
      </dgm:t>
    </dgm:pt>
    <dgm:pt modelId="{89981670-F43A-4E85-8DCB-B2D883B58ABA}">
      <dgm:prSet phldrT="[Text]" custT="1"/>
      <dgm:spPr/>
      <dgm:t>
        <a:bodyPr/>
        <a:lstStyle/>
        <a:p>
          <a:r>
            <a:rPr lang="en-US" sz="1200" dirty="0"/>
            <a:t>August </a:t>
          </a:r>
          <a:r>
            <a:rPr lang="en-US" sz="1200" dirty="0" smtClean="0"/>
            <a:t>31st </a:t>
          </a:r>
          <a:r>
            <a:rPr lang="en-US" sz="1200" dirty="0"/>
            <a:t>Open Enrollment Ends </a:t>
          </a:r>
        </a:p>
      </dgm:t>
    </dgm:pt>
    <dgm:pt modelId="{1A796604-2805-4F90-84F2-2CC7C3C16883}" type="parTrans" cxnId="{304D19AC-E449-4654-AC12-3DDE3FFFB3C5}">
      <dgm:prSet/>
      <dgm:spPr/>
      <dgm:t>
        <a:bodyPr/>
        <a:lstStyle/>
        <a:p>
          <a:endParaRPr lang="en-US"/>
        </a:p>
      </dgm:t>
    </dgm:pt>
    <dgm:pt modelId="{6B80F7F0-F79F-4806-8FE3-019AA6730F71}" type="sibTrans" cxnId="{304D19AC-E449-4654-AC12-3DDE3FFFB3C5}">
      <dgm:prSet/>
      <dgm:spPr/>
      <dgm:t>
        <a:bodyPr/>
        <a:lstStyle/>
        <a:p>
          <a:endParaRPr lang="en-US"/>
        </a:p>
      </dgm:t>
    </dgm:pt>
    <dgm:pt modelId="{AA58735B-C74E-4DE0-815A-4B750E695F72}">
      <dgm:prSet phldrT="[Text]" custT="1"/>
      <dgm:spPr/>
      <dgm:t>
        <a:bodyPr/>
        <a:lstStyle/>
        <a:p>
          <a:r>
            <a:rPr lang="en-US" sz="1200" dirty="0" smtClean="0"/>
            <a:t>May 18th</a:t>
          </a:r>
        </a:p>
        <a:p>
          <a:r>
            <a:rPr lang="en-US" sz="1200" dirty="0" smtClean="0"/>
            <a:t>Renewal </a:t>
          </a:r>
          <a:r>
            <a:rPr lang="en-US" sz="1200" dirty="0"/>
            <a:t>Website </a:t>
          </a:r>
          <a:r>
            <a:rPr lang="en-US" sz="1200" dirty="0" smtClean="0"/>
            <a:t>Opens  </a:t>
          </a:r>
          <a:endParaRPr lang="en-US" sz="1200" dirty="0"/>
        </a:p>
      </dgm:t>
    </dgm:pt>
    <dgm:pt modelId="{84F2386F-1DA6-40AD-8061-EFB6417AD762}" type="parTrans" cxnId="{219ACB04-B4F5-4E3C-9172-74DDCCD74490}">
      <dgm:prSet/>
      <dgm:spPr/>
      <dgm:t>
        <a:bodyPr/>
        <a:lstStyle/>
        <a:p>
          <a:endParaRPr lang="en-US"/>
        </a:p>
      </dgm:t>
    </dgm:pt>
    <dgm:pt modelId="{3A8CA37A-1CD9-4533-BB05-A6D9A9A772AA}" type="sibTrans" cxnId="{219ACB04-B4F5-4E3C-9172-74DDCCD74490}">
      <dgm:prSet/>
      <dgm:spPr/>
      <dgm:t>
        <a:bodyPr/>
        <a:lstStyle/>
        <a:p>
          <a:endParaRPr lang="en-US"/>
        </a:p>
      </dgm:t>
    </dgm:pt>
    <dgm:pt modelId="{C34684B6-0912-4615-9B02-7D84C27F3129}" type="pres">
      <dgm:prSet presAssocID="{D52F05C6-8591-4ECF-ADAD-20910B75AEE4}" presName="Name0" presStyleCnt="0">
        <dgm:presLayoutVars>
          <dgm:dir/>
          <dgm:resizeHandles val="exact"/>
        </dgm:presLayoutVars>
      </dgm:prSet>
      <dgm:spPr/>
    </dgm:pt>
    <dgm:pt modelId="{DCCACEFD-3BAB-4B86-9513-B210B143C9C0}" type="pres">
      <dgm:prSet presAssocID="{D52F05C6-8591-4ECF-ADAD-20910B75AEE4}" presName="arrow" presStyleLbl="bgShp" presStyleIdx="0" presStyleCnt="1" custLinFactNeighborX="-926" custLinFactNeighborY="-1780"/>
      <dgm:spPr/>
    </dgm:pt>
    <dgm:pt modelId="{7974426C-9020-4F00-AE1E-1D09A56774F9}" type="pres">
      <dgm:prSet presAssocID="{D52F05C6-8591-4ECF-ADAD-20910B75AEE4}" presName="points" presStyleCnt="0"/>
      <dgm:spPr/>
    </dgm:pt>
    <dgm:pt modelId="{9162459B-86B7-4C85-8A99-50C7A6699497}" type="pres">
      <dgm:prSet presAssocID="{16B7CAA7-32AE-4374-90CD-9EEF9F9D80C3}" presName="compositeA" presStyleCnt="0"/>
      <dgm:spPr/>
    </dgm:pt>
    <dgm:pt modelId="{DFF311B3-E031-47EA-ADB4-13B1B200B666}" type="pres">
      <dgm:prSet presAssocID="{16B7CAA7-32AE-4374-90CD-9EEF9F9D80C3}" presName="textA" presStyleLbl="revTx" presStyleIdx="0" presStyleCnt="8" custScaleX="128113" custScaleY="90056">
        <dgm:presLayoutVars>
          <dgm:bulletEnabled val="1"/>
        </dgm:presLayoutVars>
      </dgm:prSet>
      <dgm:spPr/>
      <dgm:t>
        <a:bodyPr/>
        <a:lstStyle/>
        <a:p>
          <a:endParaRPr lang="en-US"/>
        </a:p>
      </dgm:t>
    </dgm:pt>
    <dgm:pt modelId="{75FB0096-69C4-4C89-902B-E56D5C38C866}" type="pres">
      <dgm:prSet presAssocID="{16B7CAA7-32AE-4374-90CD-9EEF9F9D80C3}" presName="circleA" presStyleLbl="node1" presStyleIdx="0" presStyleCnt="8"/>
      <dgm:spPr/>
    </dgm:pt>
    <dgm:pt modelId="{9844E067-EA95-4C86-8853-FD7840F4E7F9}" type="pres">
      <dgm:prSet presAssocID="{16B7CAA7-32AE-4374-90CD-9EEF9F9D80C3}" presName="spaceA" presStyleCnt="0"/>
      <dgm:spPr/>
    </dgm:pt>
    <dgm:pt modelId="{B0CFF39D-18B7-417C-8994-0569D2574457}" type="pres">
      <dgm:prSet presAssocID="{50A4D759-985D-4F8E-924E-FF3E69A2D492}" presName="space" presStyleCnt="0"/>
      <dgm:spPr/>
    </dgm:pt>
    <dgm:pt modelId="{A08442DC-F7F8-4B88-839E-EC6D2BE2A406}" type="pres">
      <dgm:prSet presAssocID="{74FCCBEB-C59D-4D21-AEF0-EBD04E3E78F5}" presName="compositeB" presStyleCnt="0"/>
      <dgm:spPr/>
    </dgm:pt>
    <dgm:pt modelId="{EA73EEC1-E99D-43A8-93D7-C49A11540AAF}" type="pres">
      <dgm:prSet presAssocID="{74FCCBEB-C59D-4D21-AEF0-EBD04E3E78F5}" presName="textB" presStyleLbl="revTx" presStyleIdx="1" presStyleCnt="8" custScaleX="129439">
        <dgm:presLayoutVars>
          <dgm:bulletEnabled val="1"/>
        </dgm:presLayoutVars>
      </dgm:prSet>
      <dgm:spPr/>
      <dgm:t>
        <a:bodyPr/>
        <a:lstStyle/>
        <a:p>
          <a:endParaRPr lang="en-US"/>
        </a:p>
      </dgm:t>
    </dgm:pt>
    <dgm:pt modelId="{1F3D2063-8277-4A6C-900E-A96D3D7EE18B}" type="pres">
      <dgm:prSet presAssocID="{74FCCBEB-C59D-4D21-AEF0-EBD04E3E78F5}" presName="circleB" presStyleLbl="node1" presStyleIdx="1" presStyleCnt="8"/>
      <dgm:spPr/>
    </dgm:pt>
    <dgm:pt modelId="{AD716B57-327B-4A1A-8986-A7E453C7AEE7}" type="pres">
      <dgm:prSet presAssocID="{74FCCBEB-C59D-4D21-AEF0-EBD04E3E78F5}" presName="spaceB" presStyleCnt="0"/>
      <dgm:spPr/>
    </dgm:pt>
    <dgm:pt modelId="{292FD569-1477-4C0B-BCC4-EFFDB9191973}" type="pres">
      <dgm:prSet presAssocID="{3F8D836A-91D7-4803-AEA9-5DFA2A0BED59}" presName="space" presStyleCnt="0"/>
      <dgm:spPr/>
    </dgm:pt>
    <dgm:pt modelId="{CD11711F-2A43-4418-84DA-7468F2AAC046}" type="pres">
      <dgm:prSet presAssocID="{AA58735B-C74E-4DE0-815A-4B750E695F72}" presName="compositeA" presStyleCnt="0"/>
      <dgm:spPr/>
    </dgm:pt>
    <dgm:pt modelId="{52EF58EE-2699-47D0-8752-225842F9E309}" type="pres">
      <dgm:prSet presAssocID="{AA58735B-C74E-4DE0-815A-4B750E695F72}" presName="textA" presStyleLbl="revTx" presStyleIdx="2" presStyleCnt="8" custScaleX="107594">
        <dgm:presLayoutVars>
          <dgm:bulletEnabled val="1"/>
        </dgm:presLayoutVars>
      </dgm:prSet>
      <dgm:spPr/>
      <dgm:t>
        <a:bodyPr/>
        <a:lstStyle/>
        <a:p>
          <a:endParaRPr lang="en-US"/>
        </a:p>
      </dgm:t>
    </dgm:pt>
    <dgm:pt modelId="{B17A9C71-A824-4FC4-AD67-CAD21875FC58}" type="pres">
      <dgm:prSet presAssocID="{AA58735B-C74E-4DE0-815A-4B750E695F72}" presName="circleA" presStyleLbl="node1" presStyleIdx="2" presStyleCnt="8"/>
      <dgm:spPr/>
    </dgm:pt>
    <dgm:pt modelId="{10C75B89-63C5-4B94-8E05-064D677BD00F}" type="pres">
      <dgm:prSet presAssocID="{AA58735B-C74E-4DE0-815A-4B750E695F72}" presName="spaceA" presStyleCnt="0"/>
      <dgm:spPr/>
    </dgm:pt>
    <dgm:pt modelId="{4332A879-6B48-402C-A4DA-759C90FAEBC4}" type="pres">
      <dgm:prSet presAssocID="{3A8CA37A-1CD9-4533-BB05-A6D9A9A772AA}" presName="space" presStyleCnt="0"/>
      <dgm:spPr/>
    </dgm:pt>
    <dgm:pt modelId="{F8AC9F0E-A190-4F57-8C75-9BA5F7F68E40}" type="pres">
      <dgm:prSet presAssocID="{EA4CE94C-E219-443B-B3B9-21B5EEAEF2F2}" presName="compositeB" presStyleCnt="0"/>
      <dgm:spPr/>
    </dgm:pt>
    <dgm:pt modelId="{1BCDEFE5-C74F-4994-BBD3-7A3C0B40865B}" type="pres">
      <dgm:prSet presAssocID="{EA4CE94C-E219-443B-B3B9-21B5EEAEF2F2}" presName="textB" presStyleLbl="revTx" presStyleIdx="3" presStyleCnt="8" custScaleX="132458" custScaleY="102034">
        <dgm:presLayoutVars>
          <dgm:bulletEnabled val="1"/>
        </dgm:presLayoutVars>
      </dgm:prSet>
      <dgm:spPr/>
      <dgm:t>
        <a:bodyPr/>
        <a:lstStyle/>
        <a:p>
          <a:endParaRPr lang="en-US"/>
        </a:p>
      </dgm:t>
    </dgm:pt>
    <dgm:pt modelId="{295D4CFB-A962-4660-BA47-F2306C245B16}" type="pres">
      <dgm:prSet presAssocID="{EA4CE94C-E219-443B-B3B9-21B5EEAEF2F2}" presName="circleB" presStyleLbl="node1" presStyleIdx="3" presStyleCnt="8"/>
      <dgm:spPr/>
    </dgm:pt>
    <dgm:pt modelId="{13FE8353-ACBB-4378-8279-3D3A73476751}" type="pres">
      <dgm:prSet presAssocID="{EA4CE94C-E219-443B-B3B9-21B5EEAEF2F2}" presName="spaceB" presStyleCnt="0"/>
      <dgm:spPr/>
    </dgm:pt>
    <dgm:pt modelId="{51B80115-6EB7-47D6-96A5-301FFC76BC3B}" type="pres">
      <dgm:prSet presAssocID="{8396CF93-BF2F-48D9-9CF8-F08BC0313938}" presName="space" presStyleCnt="0"/>
      <dgm:spPr/>
    </dgm:pt>
    <dgm:pt modelId="{D11CF0F4-DD6A-4ECF-A64A-2B05821784B3}" type="pres">
      <dgm:prSet presAssocID="{882B4047-D148-4989-A66E-1707A41A4B54}" presName="compositeA" presStyleCnt="0"/>
      <dgm:spPr/>
    </dgm:pt>
    <dgm:pt modelId="{1FB63740-6A1A-42EC-AFCA-46BC38A30900}" type="pres">
      <dgm:prSet presAssocID="{882B4047-D148-4989-A66E-1707A41A4B54}" presName="textA" presStyleLbl="revTx" presStyleIdx="4" presStyleCnt="8" custScaleX="148361" custScaleY="96948">
        <dgm:presLayoutVars>
          <dgm:bulletEnabled val="1"/>
        </dgm:presLayoutVars>
      </dgm:prSet>
      <dgm:spPr/>
      <dgm:t>
        <a:bodyPr/>
        <a:lstStyle/>
        <a:p>
          <a:endParaRPr lang="en-US"/>
        </a:p>
      </dgm:t>
    </dgm:pt>
    <dgm:pt modelId="{3A3532E6-5162-458B-A950-D186F1823A5A}" type="pres">
      <dgm:prSet presAssocID="{882B4047-D148-4989-A66E-1707A41A4B54}" presName="circleA" presStyleLbl="node1" presStyleIdx="4" presStyleCnt="8"/>
      <dgm:spPr/>
    </dgm:pt>
    <dgm:pt modelId="{30AE5DF6-6442-4866-AFE4-E91BB78144F6}" type="pres">
      <dgm:prSet presAssocID="{882B4047-D148-4989-A66E-1707A41A4B54}" presName="spaceA" presStyleCnt="0"/>
      <dgm:spPr/>
    </dgm:pt>
    <dgm:pt modelId="{7857F1A2-CCCE-4522-BA99-73F9332A276D}" type="pres">
      <dgm:prSet presAssocID="{43263D53-5EB3-4FA5-A534-F3FE1DB1A0EE}" presName="space" presStyleCnt="0"/>
      <dgm:spPr/>
    </dgm:pt>
    <dgm:pt modelId="{856FDBE3-8431-444D-B7C5-6396C659C3EE}" type="pres">
      <dgm:prSet presAssocID="{1EC96E53-2D18-4B08-AFC7-B0941C0A7F4D}" presName="compositeB" presStyleCnt="0"/>
      <dgm:spPr/>
    </dgm:pt>
    <dgm:pt modelId="{F8AF9D9D-A331-4125-B27E-41347681FF9C}" type="pres">
      <dgm:prSet presAssocID="{1EC96E53-2D18-4B08-AFC7-B0941C0A7F4D}" presName="textB" presStyleLbl="revTx" presStyleIdx="5" presStyleCnt="8" custScaleX="134637">
        <dgm:presLayoutVars>
          <dgm:bulletEnabled val="1"/>
        </dgm:presLayoutVars>
      </dgm:prSet>
      <dgm:spPr/>
      <dgm:t>
        <a:bodyPr/>
        <a:lstStyle/>
        <a:p>
          <a:endParaRPr lang="en-US"/>
        </a:p>
      </dgm:t>
    </dgm:pt>
    <dgm:pt modelId="{31BA6CD0-E44B-4CED-8274-C19DD0553165}" type="pres">
      <dgm:prSet presAssocID="{1EC96E53-2D18-4B08-AFC7-B0941C0A7F4D}" presName="circleB" presStyleLbl="node1" presStyleIdx="5" presStyleCnt="8"/>
      <dgm:spPr/>
    </dgm:pt>
    <dgm:pt modelId="{958421D5-F7CC-4A88-BE58-09988AD94945}" type="pres">
      <dgm:prSet presAssocID="{1EC96E53-2D18-4B08-AFC7-B0941C0A7F4D}" presName="spaceB" presStyleCnt="0"/>
      <dgm:spPr/>
    </dgm:pt>
    <dgm:pt modelId="{9072FB0C-FBCD-4E91-BD66-A178E6D7572E}" type="pres">
      <dgm:prSet presAssocID="{9753F7C9-A8A3-4DDB-9171-BEDE56F87655}" presName="space" presStyleCnt="0"/>
      <dgm:spPr/>
    </dgm:pt>
    <dgm:pt modelId="{E665774E-4059-4C48-97EF-D193CC8EF185}" type="pres">
      <dgm:prSet presAssocID="{3F173ACE-1BF3-44C6-9E0C-E4C3B0D75240}" presName="compositeA" presStyleCnt="0"/>
      <dgm:spPr/>
    </dgm:pt>
    <dgm:pt modelId="{D3157A1D-37A6-4110-ABFA-E28BBB8BB57F}" type="pres">
      <dgm:prSet presAssocID="{3F173ACE-1BF3-44C6-9E0C-E4C3B0D75240}" presName="textA" presStyleLbl="revTx" presStyleIdx="6" presStyleCnt="8" custScaleX="123354" custScaleY="96948">
        <dgm:presLayoutVars>
          <dgm:bulletEnabled val="1"/>
        </dgm:presLayoutVars>
      </dgm:prSet>
      <dgm:spPr/>
      <dgm:t>
        <a:bodyPr/>
        <a:lstStyle/>
        <a:p>
          <a:endParaRPr lang="en-US"/>
        </a:p>
      </dgm:t>
    </dgm:pt>
    <dgm:pt modelId="{1A8BA147-D88F-4C87-B46B-40B5EAB28A5E}" type="pres">
      <dgm:prSet presAssocID="{3F173ACE-1BF3-44C6-9E0C-E4C3B0D75240}" presName="circleA" presStyleLbl="node1" presStyleIdx="6" presStyleCnt="8"/>
      <dgm:spPr/>
    </dgm:pt>
    <dgm:pt modelId="{0AD93EB5-4D14-405E-8947-6CF45ABE8B05}" type="pres">
      <dgm:prSet presAssocID="{3F173ACE-1BF3-44C6-9E0C-E4C3B0D75240}" presName="spaceA" presStyleCnt="0"/>
      <dgm:spPr/>
    </dgm:pt>
    <dgm:pt modelId="{F9EFED52-4E0D-43B3-AB35-E2E92848CD5E}" type="pres">
      <dgm:prSet presAssocID="{17571561-97C7-4BB8-B580-A5B7309801E4}" presName="space" presStyleCnt="0"/>
      <dgm:spPr/>
    </dgm:pt>
    <dgm:pt modelId="{E3C329E6-BD67-43C7-9171-7BE215879C0D}" type="pres">
      <dgm:prSet presAssocID="{89981670-F43A-4E85-8DCB-B2D883B58ABA}" presName="compositeB" presStyleCnt="0"/>
      <dgm:spPr/>
    </dgm:pt>
    <dgm:pt modelId="{0E1450B7-76E5-4F4F-9B85-213A772E1C72}" type="pres">
      <dgm:prSet presAssocID="{89981670-F43A-4E85-8DCB-B2D883B58ABA}" presName="textB" presStyleLbl="revTx" presStyleIdx="7" presStyleCnt="8" custScaleX="126420" custScaleY="101271">
        <dgm:presLayoutVars>
          <dgm:bulletEnabled val="1"/>
        </dgm:presLayoutVars>
      </dgm:prSet>
      <dgm:spPr/>
      <dgm:t>
        <a:bodyPr/>
        <a:lstStyle/>
        <a:p>
          <a:endParaRPr lang="en-US"/>
        </a:p>
      </dgm:t>
    </dgm:pt>
    <dgm:pt modelId="{74A7691A-CF34-4966-B353-CA751D5042F5}" type="pres">
      <dgm:prSet presAssocID="{89981670-F43A-4E85-8DCB-B2D883B58ABA}" presName="circleB" presStyleLbl="node1" presStyleIdx="7" presStyleCnt="8"/>
      <dgm:spPr/>
    </dgm:pt>
    <dgm:pt modelId="{25413A72-501A-4684-9000-85F0140A4ABB}" type="pres">
      <dgm:prSet presAssocID="{89981670-F43A-4E85-8DCB-B2D883B58ABA}" presName="spaceB" presStyleCnt="0"/>
      <dgm:spPr/>
    </dgm:pt>
  </dgm:ptLst>
  <dgm:cxnLst>
    <dgm:cxn modelId="{B8313A94-9721-437B-96E2-E3D9BCD27FC2}" type="presOf" srcId="{89981670-F43A-4E85-8DCB-B2D883B58ABA}" destId="{0E1450B7-76E5-4F4F-9B85-213A772E1C72}" srcOrd="0" destOrd="0" presId="urn:microsoft.com/office/officeart/2005/8/layout/hProcess11"/>
    <dgm:cxn modelId="{FAE00719-1312-4455-A804-CA090B4CEB71}" srcId="{D52F05C6-8591-4ECF-ADAD-20910B75AEE4}" destId="{1EC96E53-2D18-4B08-AFC7-B0941C0A7F4D}" srcOrd="5" destOrd="0" parTransId="{B53D3959-0DC0-4480-91D4-0E4B3152D02D}" sibTransId="{9753F7C9-A8A3-4DDB-9171-BEDE56F87655}"/>
    <dgm:cxn modelId="{419DEA5B-CC74-4C30-8301-644FDB2CE6EF}" srcId="{D52F05C6-8591-4ECF-ADAD-20910B75AEE4}" destId="{16B7CAA7-32AE-4374-90CD-9EEF9F9D80C3}" srcOrd="0" destOrd="0" parTransId="{2892E676-E5F9-4C11-9E28-7A5CA99BD559}" sibTransId="{50A4D759-985D-4F8E-924E-FF3E69A2D492}"/>
    <dgm:cxn modelId="{B7760796-BC04-4CFC-B1C6-0A8D5E4FC9E7}" srcId="{D52F05C6-8591-4ECF-ADAD-20910B75AEE4}" destId="{74FCCBEB-C59D-4D21-AEF0-EBD04E3E78F5}" srcOrd="1" destOrd="0" parTransId="{825FF33C-EBA2-457E-8FFD-BFE2E86A22BA}" sibTransId="{3F8D836A-91D7-4803-AEA9-5DFA2A0BED59}"/>
    <dgm:cxn modelId="{BF045262-082D-49EF-A7EF-98039525D5E4}" srcId="{D52F05C6-8591-4ECF-ADAD-20910B75AEE4}" destId="{3F173ACE-1BF3-44C6-9E0C-E4C3B0D75240}" srcOrd="6" destOrd="0" parTransId="{348A24CB-FF0D-4749-94B5-8D09E669B279}" sibTransId="{17571561-97C7-4BB8-B580-A5B7309801E4}"/>
    <dgm:cxn modelId="{C47C6425-6915-4FEE-B131-F44A1490644F}" type="presOf" srcId="{EA4CE94C-E219-443B-B3B9-21B5EEAEF2F2}" destId="{1BCDEFE5-C74F-4994-BBD3-7A3C0B40865B}" srcOrd="0" destOrd="0" presId="urn:microsoft.com/office/officeart/2005/8/layout/hProcess11"/>
    <dgm:cxn modelId="{64CB2090-D244-446E-8C94-113875092A3B}" srcId="{D52F05C6-8591-4ECF-ADAD-20910B75AEE4}" destId="{882B4047-D148-4989-A66E-1707A41A4B54}" srcOrd="4" destOrd="0" parTransId="{8F1E9782-89E1-4A99-B0FA-EDCC9B4098A8}" sibTransId="{43263D53-5EB3-4FA5-A534-F3FE1DB1A0EE}"/>
    <dgm:cxn modelId="{304D19AC-E449-4654-AC12-3DDE3FFFB3C5}" srcId="{D52F05C6-8591-4ECF-ADAD-20910B75AEE4}" destId="{89981670-F43A-4E85-8DCB-B2D883B58ABA}" srcOrd="7" destOrd="0" parTransId="{1A796604-2805-4F90-84F2-2CC7C3C16883}" sibTransId="{6B80F7F0-F79F-4806-8FE3-019AA6730F71}"/>
    <dgm:cxn modelId="{434E15EA-A4C2-4952-BB7C-8E9FB9B9D3E2}" type="presOf" srcId="{882B4047-D148-4989-A66E-1707A41A4B54}" destId="{1FB63740-6A1A-42EC-AFCA-46BC38A30900}" srcOrd="0" destOrd="0" presId="urn:microsoft.com/office/officeart/2005/8/layout/hProcess11"/>
    <dgm:cxn modelId="{7A41D726-6594-472F-AE0B-D6098E43AB00}" srcId="{D52F05C6-8591-4ECF-ADAD-20910B75AEE4}" destId="{EA4CE94C-E219-443B-B3B9-21B5EEAEF2F2}" srcOrd="3" destOrd="0" parTransId="{6805A172-D272-4094-9F8B-B976107B6B47}" sibTransId="{8396CF93-BF2F-48D9-9CF8-F08BC0313938}"/>
    <dgm:cxn modelId="{16787289-0236-4E68-9AB3-2AB81C6FC641}" type="presOf" srcId="{74FCCBEB-C59D-4D21-AEF0-EBD04E3E78F5}" destId="{EA73EEC1-E99D-43A8-93D7-C49A11540AAF}" srcOrd="0" destOrd="0" presId="urn:microsoft.com/office/officeart/2005/8/layout/hProcess11"/>
    <dgm:cxn modelId="{50E52179-0A88-4609-9E3C-B86574540027}" type="presOf" srcId="{1EC96E53-2D18-4B08-AFC7-B0941C0A7F4D}" destId="{F8AF9D9D-A331-4125-B27E-41347681FF9C}" srcOrd="0" destOrd="0" presId="urn:microsoft.com/office/officeart/2005/8/layout/hProcess11"/>
    <dgm:cxn modelId="{219ACB04-B4F5-4E3C-9172-74DDCCD74490}" srcId="{D52F05C6-8591-4ECF-ADAD-20910B75AEE4}" destId="{AA58735B-C74E-4DE0-815A-4B750E695F72}" srcOrd="2" destOrd="0" parTransId="{84F2386F-1DA6-40AD-8061-EFB6417AD762}" sibTransId="{3A8CA37A-1CD9-4533-BB05-A6D9A9A772AA}"/>
    <dgm:cxn modelId="{F540EAC0-6277-41A3-9A0C-5B102B491211}" type="presOf" srcId="{3F173ACE-1BF3-44C6-9E0C-E4C3B0D75240}" destId="{D3157A1D-37A6-4110-ABFA-E28BBB8BB57F}" srcOrd="0" destOrd="0" presId="urn:microsoft.com/office/officeart/2005/8/layout/hProcess11"/>
    <dgm:cxn modelId="{DC965721-20C2-4E83-8FB5-8C15032FA133}" type="presOf" srcId="{16B7CAA7-32AE-4374-90CD-9EEF9F9D80C3}" destId="{DFF311B3-E031-47EA-ADB4-13B1B200B666}" srcOrd="0" destOrd="0" presId="urn:microsoft.com/office/officeart/2005/8/layout/hProcess11"/>
    <dgm:cxn modelId="{DB704966-5649-4612-BDB3-CC75FA524E63}" type="presOf" srcId="{AA58735B-C74E-4DE0-815A-4B750E695F72}" destId="{52EF58EE-2699-47D0-8752-225842F9E309}" srcOrd="0" destOrd="0" presId="urn:microsoft.com/office/officeart/2005/8/layout/hProcess11"/>
    <dgm:cxn modelId="{C0232BD6-DB73-4ECA-83F9-DC81F84189B3}" type="presOf" srcId="{D52F05C6-8591-4ECF-ADAD-20910B75AEE4}" destId="{C34684B6-0912-4615-9B02-7D84C27F3129}" srcOrd="0" destOrd="0" presId="urn:microsoft.com/office/officeart/2005/8/layout/hProcess11"/>
    <dgm:cxn modelId="{DAD8552B-B549-40F2-B10F-FABB071A5055}" type="presParOf" srcId="{C34684B6-0912-4615-9B02-7D84C27F3129}" destId="{DCCACEFD-3BAB-4B86-9513-B210B143C9C0}" srcOrd="0" destOrd="0" presId="urn:microsoft.com/office/officeart/2005/8/layout/hProcess11"/>
    <dgm:cxn modelId="{E92B1945-8A89-4E93-A9CE-7FB079956C97}" type="presParOf" srcId="{C34684B6-0912-4615-9B02-7D84C27F3129}" destId="{7974426C-9020-4F00-AE1E-1D09A56774F9}" srcOrd="1" destOrd="0" presId="urn:microsoft.com/office/officeart/2005/8/layout/hProcess11"/>
    <dgm:cxn modelId="{E0902FCF-B52E-4710-8525-1F73179A3EBB}" type="presParOf" srcId="{7974426C-9020-4F00-AE1E-1D09A56774F9}" destId="{9162459B-86B7-4C85-8A99-50C7A6699497}" srcOrd="0" destOrd="0" presId="urn:microsoft.com/office/officeart/2005/8/layout/hProcess11"/>
    <dgm:cxn modelId="{98D66D33-66C6-4286-A650-782DC21F9875}" type="presParOf" srcId="{9162459B-86B7-4C85-8A99-50C7A6699497}" destId="{DFF311B3-E031-47EA-ADB4-13B1B200B666}" srcOrd="0" destOrd="0" presId="urn:microsoft.com/office/officeart/2005/8/layout/hProcess11"/>
    <dgm:cxn modelId="{4A280EAD-6300-4C56-9FF7-68EC3866B299}" type="presParOf" srcId="{9162459B-86B7-4C85-8A99-50C7A6699497}" destId="{75FB0096-69C4-4C89-902B-E56D5C38C866}" srcOrd="1" destOrd="0" presId="urn:microsoft.com/office/officeart/2005/8/layout/hProcess11"/>
    <dgm:cxn modelId="{5ED42252-EE1B-42C2-877E-5A8099F7B9CB}" type="presParOf" srcId="{9162459B-86B7-4C85-8A99-50C7A6699497}" destId="{9844E067-EA95-4C86-8853-FD7840F4E7F9}" srcOrd="2" destOrd="0" presId="urn:microsoft.com/office/officeart/2005/8/layout/hProcess11"/>
    <dgm:cxn modelId="{89DE1888-8A64-4059-AB62-FDAA1796DFD0}" type="presParOf" srcId="{7974426C-9020-4F00-AE1E-1D09A56774F9}" destId="{B0CFF39D-18B7-417C-8994-0569D2574457}" srcOrd="1" destOrd="0" presId="urn:microsoft.com/office/officeart/2005/8/layout/hProcess11"/>
    <dgm:cxn modelId="{004D8620-642A-4DB3-917D-6E8A007B697D}" type="presParOf" srcId="{7974426C-9020-4F00-AE1E-1D09A56774F9}" destId="{A08442DC-F7F8-4B88-839E-EC6D2BE2A406}" srcOrd="2" destOrd="0" presId="urn:microsoft.com/office/officeart/2005/8/layout/hProcess11"/>
    <dgm:cxn modelId="{2CEBC083-BA6A-4A1D-8727-69EBE958B7DC}" type="presParOf" srcId="{A08442DC-F7F8-4B88-839E-EC6D2BE2A406}" destId="{EA73EEC1-E99D-43A8-93D7-C49A11540AAF}" srcOrd="0" destOrd="0" presId="urn:microsoft.com/office/officeart/2005/8/layout/hProcess11"/>
    <dgm:cxn modelId="{47E2EA2B-6A80-4778-BCC6-1B426538F8E4}" type="presParOf" srcId="{A08442DC-F7F8-4B88-839E-EC6D2BE2A406}" destId="{1F3D2063-8277-4A6C-900E-A96D3D7EE18B}" srcOrd="1" destOrd="0" presId="urn:microsoft.com/office/officeart/2005/8/layout/hProcess11"/>
    <dgm:cxn modelId="{5299304A-9BA7-46FC-ABC4-7935071CC77C}" type="presParOf" srcId="{A08442DC-F7F8-4B88-839E-EC6D2BE2A406}" destId="{AD716B57-327B-4A1A-8986-A7E453C7AEE7}" srcOrd="2" destOrd="0" presId="urn:microsoft.com/office/officeart/2005/8/layout/hProcess11"/>
    <dgm:cxn modelId="{45993375-A5ED-4647-8B8C-499A5D90F925}" type="presParOf" srcId="{7974426C-9020-4F00-AE1E-1D09A56774F9}" destId="{292FD569-1477-4C0B-BCC4-EFFDB9191973}" srcOrd="3" destOrd="0" presId="urn:microsoft.com/office/officeart/2005/8/layout/hProcess11"/>
    <dgm:cxn modelId="{64F0D5B8-EACB-4637-BA53-5ED6EE4AA820}" type="presParOf" srcId="{7974426C-9020-4F00-AE1E-1D09A56774F9}" destId="{CD11711F-2A43-4418-84DA-7468F2AAC046}" srcOrd="4" destOrd="0" presId="urn:microsoft.com/office/officeart/2005/8/layout/hProcess11"/>
    <dgm:cxn modelId="{9DE0A47B-9A8F-42E8-AA76-8ECEC8F9F844}" type="presParOf" srcId="{CD11711F-2A43-4418-84DA-7468F2AAC046}" destId="{52EF58EE-2699-47D0-8752-225842F9E309}" srcOrd="0" destOrd="0" presId="urn:microsoft.com/office/officeart/2005/8/layout/hProcess11"/>
    <dgm:cxn modelId="{1ED646B7-EEA4-486B-AE09-443523D98B7A}" type="presParOf" srcId="{CD11711F-2A43-4418-84DA-7468F2AAC046}" destId="{B17A9C71-A824-4FC4-AD67-CAD21875FC58}" srcOrd="1" destOrd="0" presId="urn:microsoft.com/office/officeart/2005/8/layout/hProcess11"/>
    <dgm:cxn modelId="{1271238B-98D0-44D2-A740-37931F84244F}" type="presParOf" srcId="{CD11711F-2A43-4418-84DA-7468F2AAC046}" destId="{10C75B89-63C5-4B94-8E05-064D677BD00F}" srcOrd="2" destOrd="0" presId="urn:microsoft.com/office/officeart/2005/8/layout/hProcess11"/>
    <dgm:cxn modelId="{90F4877D-8346-4093-93A8-647B220CEB3B}" type="presParOf" srcId="{7974426C-9020-4F00-AE1E-1D09A56774F9}" destId="{4332A879-6B48-402C-A4DA-759C90FAEBC4}" srcOrd="5" destOrd="0" presId="urn:microsoft.com/office/officeart/2005/8/layout/hProcess11"/>
    <dgm:cxn modelId="{417A211A-0371-455B-B3AF-1433BD234FE6}" type="presParOf" srcId="{7974426C-9020-4F00-AE1E-1D09A56774F9}" destId="{F8AC9F0E-A190-4F57-8C75-9BA5F7F68E40}" srcOrd="6" destOrd="0" presId="urn:microsoft.com/office/officeart/2005/8/layout/hProcess11"/>
    <dgm:cxn modelId="{43ABD4DA-F9B5-4B24-AF4B-98E43110A61E}" type="presParOf" srcId="{F8AC9F0E-A190-4F57-8C75-9BA5F7F68E40}" destId="{1BCDEFE5-C74F-4994-BBD3-7A3C0B40865B}" srcOrd="0" destOrd="0" presId="urn:microsoft.com/office/officeart/2005/8/layout/hProcess11"/>
    <dgm:cxn modelId="{B881B094-B6B2-4ED5-92AB-B1C1EF5B062D}" type="presParOf" srcId="{F8AC9F0E-A190-4F57-8C75-9BA5F7F68E40}" destId="{295D4CFB-A962-4660-BA47-F2306C245B16}" srcOrd="1" destOrd="0" presId="urn:microsoft.com/office/officeart/2005/8/layout/hProcess11"/>
    <dgm:cxn modelId="{E2E0D1BC-4967-432C-ACF7-516CA736EA32}" type="presParOf" srcId="{F8AC9F0E-A190-4F57-8C75-9BA5F7F68E40}" destId="{13FE8353-ACBB-4378-8279-3D3A73476751}" srcOrd="2" destOrd="0" presId="urn:microsoft.com/office/officeart/2005/8/layout/hProcess11"/>
    <dgm:cxn modelId="{4732AF5B-8960-4D33-8A54-A5A469EDF4ED}" type="presParOf" srcId="{7974426C-9020-4F00-AE1E-1D09A56774F9}" destId="{51B80115-6EB7-47D6-96A5-301FFC76BC3B}" srcOrd="7" destOrd="0" presId="urn:microsoft.com/office/officeart/2005/8/layout/hProcess11"/>
    <dgm:cxn modelId="{4B01B0D8-C5BD-4B9D-8C40-66B0DCFC22B1}" type="presParOf" srcId="{7974426C-9020-4F00-AE1E-1D09A56774F9}" destId="{D11CF0F4-DD6A-4ECF-A64A-2B05821784B3}" srcOrd="8" destOrd="0" presId="urn:microsoft.com/office/officeart/2005/8/layout/hProcess11"/>
    <dgm:cxn modelId="{01C5959E-7C6B-41C5-8089-12F773292F15}" type="presParOf" srcId="{D11CF0F4-DD6A-4ECF-A64A-2B05821784B3}" destId="{1FB63740-6A1A-42EC-AFCA-46BC38A30900}" srcOrd="0" destOrd="0" presId="urn:microsoft.com/office/officeart/2005/8/layout/hProcess11"/>
    <dgm:cxn modelId="{ADE3C675-08CF-4853-8313-3DA647055E57}" type="presParOf" srcId="{D11CF0F4-DD6A-4ECF-A64A-2B05821784B3}" destId="{3A3532E6-5162-458B-A950-D186F1823A5A}" srcOrd="1" destOrd="0" presId="urn:microsoft.com/office/officeart/2005/8/layout/hProcess11"/>
    <dgm:cxn modelId="{537BF64B-0AD8-45DB-A441-6FEF1C436FB2}" type="presParOf" srcId="{D11CF0F4-DD6A-4ECF-A64A-2B05821784B3}" destId="{30AE5DF6-6442-4866-AFE4-E91BB78144F6}" srcOrd="2" destOrd="0" presId="urn:microsoft.com/office/officeart/2005/8/layout/hProcess11"/>
    <dgm:cxn modelId="{912DF4F2-3A23-48BB-BA30-06473E440EEB}" type="presParOf" srcId="{7974426C-9020-4F00-AE1E-1D09A56774F9}" destId="{7857F1A2-CCCE-4522-BA99-73F9332A276D}" srcOrd="9" destOrd="0" presId="urn:microsoft.com/office/officeart/2005/8/layout/hProcess11"/>
    <dgm:cxn modelId="{C03B0FC2-F6A5-47CA-B6F3-77C5D82FED06}" type="presParOf" srcId="{7974426C-9020-4F00-AE1E-1D09A56774F9}" destId="{856FDBE3-8431-444D-B7C5-6396C659C3EE}" srcOrd="10" destOrd="0" presId="urn:microsoft.com/office/officeart/2005/8/layout/hProcess11"/>
    <dgm:cxn modelId="{A09C107B-41CE-406B-9768-31F34DB535A6}" type="presParOf" srcId="{856FDBE3-8431-444D-B7C5-6396C659C3EE}" destId="{F8AF9D9D-A331-4125-B27E-41347681FF9C}" srcOrd="0" destOrd="0" presId="urn:microsoft.com/office/officeart/2005/8/layout/hProcess11"/>
    <dgm:cxn modelId="{46F63ABF-D8EA-4E65-A507-EFA7E4BB7C89}" type="presParOf" srcId="{856FDBE3-8431-444D-B7C5-6396C659C3EE}" destId="{31BA6CD0-E44B-4CED-8274-C19DD0553165}" srcOrd="1" destOrd="0" presId="urn:microsoft.com/office/officeart/2005/8/layout/hProcess11"/>
    <dgm:cxn modelId="{1491B15A-5F04-416A-A52D-E3CEC153CA6E}" type="presParOf" srcId="{856FDBE3-8431-444D-B7C5-6396C659C3EE}" destId="{958421D5-F7CC-4A88-BE58-09988AD94945}" srcOrd="2" destOrd="0" presId="urn:microsoft.com/office/officeart/2005/8/layout/hProcess11"/>
    <dgm:cxn modelId="{9BC3010C-6E16-40FF-8F5C-065EC06DDF34}" type="presParOf" srcId="{7974426C-9020-4F00-AE1E-1D09A56774F9}" destId="{9072FB0C-FBCD-4E91-BD66-A178E6D7572E}" srcOrd="11" destOrd="0" presId="urn:microsoft.com/office/officeart/2005/8/layout/hProcess11"/>
    <dgm:cxn modelId="{83666E29-80A3-4FCD-A2E5-206BD7A63E22}" type="presParOf" srcId="{7974426C-9020-4F00-AE1E-1D09A56774F9}" destId="{E665774E-4059-4C48-97EF-D193CC8EF185}" srcOrd="12" destOrd="0" presId="urn:microsoft.com/office/officeart/2005/8/layout/hProcess11"/>
    <dgm:cxn modelId="{75F96939-254C-4BFC-907D-870DA79196AB}" type="presParOf" srcId="{E665774E-4059-4C48-97EF-D193CC8EF185}" destId="{D3157A1D-37A6-4110-ABFA-E28BBB8BB57F}" srcOrd="0" destOrd="0" presId="urn:microsoft.com/office/officeart/2005/8/layout/hProcess11"/>
    <dgm:cxn modelId="{94B7972B-D79E-46F4-A842-2F15FAF84384}" type="presParOf" srcId="{E665774E-4059-4C48-97EF-D193CC8EF185}" destId="{1A8BA147-D88F-4C87-B46B-40B5EAB28A5E}" srcOrd="1" destOrd="0" presId="urn:microsoft.com/office/officeart/2005/8/layout/hProcess11"/>
    <dgm:cxn modelId="{652A4C70-EEC8-4A86-B0D2-3A1F40E86F1E}" type="presParOf" srcId="{E665774E-4059-4C48-97EF-D193CC8EF185}" destId="{0AD93EB5-4D14-405E-8947-6CF45ABE8B05}" srcOrd="2" destOrd="0" presId="urn:microsoft.com/office/officeart/2005/8/layout/hProcess11"/>
    <dgm:cxn modelId="{AB56A9F4-3E71-4BCD-B61E-311D7A7F5EFA}" type="presParOf" srcId="{7974426C-9020-4F00-AE1E-1D09A56774F9}" destId="{F9EFED52-4E0D-43B3-AB35-E2E92848CD5E}" srcOrd="13" destOrd="0" presId="urn:microsoft.com/office/officeart/2005/8/layout/hProcess11"/>
    <dgm:cxn modelId="{A6A6E284-04B7-4E93-98DC-EB981FAE4316}" type="presParOf" srcId="{7974426C-9020-4F00-AE1E-1D09A56774F9}" destId="{E3C329E6-BD67-43C7-9171-7BE215879C0D}" srcOrd="14" destOrd="0" presId="urn:microsoft.com/office/officeart/2005/8/layout/hProcess11"/>
    <dgm:cxn modelId="{BBCCDD83-1521-4AC1-B8B6-4A990F12A1AA}" type="presParOf" srcId="{E3C329E6-BD67-43C7-9171-7BE215879C0D}" destId="{0E1450B7-76E5-4F4F-9B85-213A772E1C72}" srcOrd="0" destOrd="0" presId="urn:microsoft.com/office/officeart/2005/8/layout/hProcess11"/>
    <dgm:cxn modelId="{DD1C6C54-6BC3-462F-BAE4-E475E0A9315F}" type="presParOf" srcId="{E3C329E6-BD67-43C7-9171-7BE215879C0D}" destId="{74A7691A-CF34-4966-B353-CA751D5042F5}" srcOrd="1" destOrd="0" presId="urn:microsoft.com/office/officeart/2005/8/layout/hProcess11"/>
    <dgm:cxn modelId="{95ECA872-CF6C-4229-B095-8971105A4A09}" type="presParOf" srcId="{E3C329E6-BD67-43C7-9171-7BE215879C0D}" destId="{25413A72-501A-4684-9000-85F0140A4AB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5B4F3-4BDC-42D9-A60D-33A38D162BE1}" type="datetimeFigureOut">
              <a:rPr lang="en-US" smtClean="0"/>
              <a:t>4/16/2015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A446B-6BE8-47FF-A4BB-526A4AF2A993}" type="slidenum">
              <a:rPr lang="en-US" smtClean="0"/>
              <a:t>‹#›</a:t>
            </a:fld>
            <a:endParaRPr lang="en-US" dirty="0"/>
          </a:p>
        </p:txBody>
      </p:sp>
    </p:spTree>
    <p:extLst>
      <p:ext uri="{BB962C8B-B14F-4D97-AF65-F5344CB8AC3E}">
        <p14:creationId xmlns:p14="http://schemas.microsoft.com/office/powerpoint/2010/main" val="48215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5933A9-52E1-4E9D-802B-5BCA6CF4DBD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2532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5933A9-52E1-4E9D-802B-5BCA6CF4DBD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0942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8758D-E41E-4078-B33F-32CF645B8196}" type="slidenum">
              <a:rPr lang="en-US" smtClean="0"/>
              <a:t>24</a:t>
            </a:fld>
            <a:endParaRPr lang="en-US" dirty="0"/>
          </a:p>
        </p:txBody>
      </p:sp>
    </p:spTree>
    <p:extLst>
      <p:ext uri="{BB962C8B-B14F-4D97-AF65-F5344CB8AC3E}">
        <p14:creationId xmlns:p14="http://schemas.microsoft.com/office/powerpoint/2010/main" val="116601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DC23F-6138-B54E-A9B3-500E4EA73B0B}" type="slidenum">
              <a:rPr lang="en-US" smtClean="0"/>
              <a:t>44</a:t>
            </a:fld>
            <a:endParaRPr lang="en-US" dirty="0"/>
          </a:p>
        </p:txBody>
      </p:sp>
    </p:spTree>
    <p:extLst>
      <p:ext uri="{BB962C8B-B14F-4D97-AF65-F5344CB8AC3E}">
        <p14:creationId xmlns:p14="http://schemas.microsoft.com/office/powerpoint/2010/main" val="3158757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p:nvPr>
        </p:nvSpPr>
        <p:spPr>
          <a:xfrm>
            <a:off x="762000" y="2438400"/>
            <a:ext cx="6553200" cy="609600"/>
          </a:xfrm>
        </p:spPr>
        <p:txBody>
          <a:bodyPr anchor="t">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3047999"/>
            <a:ext cx="3962400" cy="609600"/>
          </a:xfrm>
        </p:spPr>
        <p:txBody>
          <a:bodyPr>
            <a:normAutofit/>
          </a:bodyPr>
          <a:lstStyle>
            <a:lvl1pPr marL="0" indent="0" algn="l">
              <a:buNone/>
              <a:defRPr sz="15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Box 12"/>
          <p:cNvSpPr txBox="1"/>
          <p:nvPr userDrawn="1"/>
        </p:nvSpPr>
        <p:spPr>
          <a:xfrm>
            <a:off x="1828800" y="6123801"/>
            <a:ext cx="2209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tx1"/>
                </a:solidFill>
                <a:latin typeface="+mn-lt"/>
                <a:ea typeface="+mn-ea"/>
                <a:cs typeface="+mn-cs"/>
              </a:rPr>
              <a:t>Blue Cross and Blue Shield of Nebraska is an Independent Licensee of the Blue Cross and Blue Shield Association.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552561"/>
            <a:ext cx="975362" cy="755906"/>
          </a:xfrm>
          <a:prstGeom prst="rect">
            <a:avLst/>
          </a:prstGeom>
        </p:spPr>
      </p:pic>
      <p:cxnSp>
        <p:nvCxnSpPr>
          <p:cNvPr id="15" name="Straight Connector 14"/>
          <p:cNvCxnSpPr/>
          <p:nvPr userDrawn="1"/>
        </p:nvCxnSpPr>
        <p:spPr>
          <a:xfrm flipV="1">
            <a:off x="1828800" y="6123801"/>
            <a:ext cx="0" cy="200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26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BLUE CROSS AND BLUE SHIELD OF NEBRASKA</a:t>
            </a:r>
            <a:endParaRPr lang="en-US" dirty="0"/>
          </a:p>
        </p:txBody>
      </p:sp>
      <p:sp>
        <p:nvSpPr>
          <p:cNvPr id="6" name="Slide Number Placeholder 5"/>
          <p:cNvSpPr>
            <a:spLocks noGrp="1"/>
          </p:cNvSpPr>
          <p:nvPr>
            <p:ph type="sldNum" sz="quarter" idx="12"/>
          </p:nvPr>
        </p:nvSpPr>
        <p:spPr/>
        <p:txBody>
          <a:bodyPr/>
          <a:lstStyle/>
          <a:p>
            <a:fld id="{476F3A80-95F1-4066-B97D-DAA75963208D}" type="slidenum">
              <a:rPr lang="en-US" smtClean="0"/>
              <a:t>‹#›</a:t>
            </a:fld>
            <a:endParaRPr lang="en-US" dirty="0"/>
          </a:p>
        </p:txBody>
      </p:sp>
    </p:spTree>
    <p:extLst>
      <p:ext uri="{BB962C8B-B14F-4D97-AF65-F5344CB8AC3E}">
        <p14:creationId xmlns:p14="http://schemas.microsoft.com/office/powerpoint/2010/main" val="6122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BLUE CROSS AND BLUE SHIELD OF NEBRASKA</a:t>
            </a:r>
            <a:endParaRPr lang="en-US" dirty="0"/>
          </a:p>
        </p:txBody>
      </p:sp>
      <p:sp>
        <p:nvSpPr>
          <p:cNvPr id="6" name="Slide Number Placeholder 5"/>
          <p:cNvSpPr>
            <a:spLocks noGrp="1"/>
          </p:cNvSpPr>
          <p:nvPr>
            <p:ph type="sldNum" sz="quarter" idx="12"/>
          </p:nvPr>
        </p:nvSpPr>
        <p:spPr/>
        <p:txBody>
          <a:bodyPr/>
          <a:lstStyle/>
          <a:p>
            <a:fld id="{476F3A80-95F1-4066-B97D-DAA75963208D}" type="slidenum">
              <a:rPr lang="en-US" smtClean="0"/>
              <a:t>‹#›</a:t>
            </a:fld>
            <a:endParaRPr lang="en-US" dirty="0"/>
          </a:p>
        </p:txBody>
      </p:sp>
    </p:spTree>
    <p:extLst>
      <p:ext uri="{BB962C8B-B14F-4D97-AF65-F5344CB8AC3E}">
        <p14:creationId xmlns:p14="http://schemas.microsoft.com/office/powerpoint/2010/main" val="220019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Misc PPT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14400" y="4572000"/>
            <a:ext cx="5943600" cy="704850"/>
          </a:xfrm>
        </p:spPr>
        <p:txBody>
          <a:bodyPr>
            <a:normAutofit/>
          </a:bodyPr>
          <a:lstStyle>
            <a:lvl1pPr algn="l">
              <a:defRPr sz="3600" b="1">
                <a:solidFill>
                  <a:srgbClr val="0093D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5181600"/>
            <a:ext cx="5943600" cy="3810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BCBSNE4 Blue No Tagline.png"/>
          <p:cNvPicPr>
            <a:picLocks noChangeAspect="1"/>
          </p:cNvPicPr>
          <p:nvPr userDrawn="1"/>
        </p:nvPicPr>
        <p:blipFill>
          <a:blip r:embed="rId3" cstate="print"/>
          <a:stretch>
            <a:fillRect/>
          </a:stretch>
        </p:blipFill>
        <p:spPr>
          <a:xfrm>
            <a:off x="7162800" y="4724400"/>
            <a:ext cx="975362" cy="755906"/>
          </a:xfrm>
          <a:prstGeom prst="rect">
            <a:avLst/>
          </a:prstGeom>
        </p:spPr>
      </p:pic>
    </p:spTree>
    <p:extLst>
      <p:ext uri="{BB962C8B-B14F-4D97-AF65-F5344CB8AC3E}">
        <p14:creationId xmlns:p14="http://schemas.microsoft.com/office/powerpoint/2010/main" val="2110012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Misc PPT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14400" y="4572000"/>
            <a:ext cx="5943600" cy="704850"/>
          </a:xfrm>
        </p:spPr>
        <p:txBody>
          <a:bodyPr>
            <a:normAutofit/>
          </a:bodyPr>
          <a:lstStyle>
            <a:lvl1pPr algn="l">
              <a:defRPr sz="3600" b="1">
                <a:solidFill>
                  <a:srgbClr val="0093D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5181600"/>
            <a:ext cx="5943600" cy="3810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BCBSNE4 Blue No Tagline.png"/>
          <p:cNvPicPr>
            <a:picLocks noChangeAspect="1"/>
          </p:cNvPicPr>
          <p:nvPr userDrawn="1"/>
        </p:nvPicPr>
        <p:blipFill>
          <a:blip r:embed="rId3" cstate="print"/>
          <a:stretch>
            <a:fillRect/>
          </a:stretch>
        </p:blipFill>
        <p:spPr>
          <a:xfrm>
            <a:off x="7162800" y="4724400"/>
            <a:ext cx="975362" cy="755906"/>
          </a:xfrm>
          <a:prstGeom prst="rect">
            <a:avLst/>
          </a:prstGeom>
        </p:spPr>
      </p:pic>
    </p:spTree>
    <p:extLst>
      <p:ext uri="{BB962C8B-B14F-4D97-AF65-F5344CB8AC3E}">
        <p14:creationId xmlns:p14="http://schemas.microsoft.com/office/powerpoint/2010/main" val="1139864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Misc PPT 2011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639762"/>
            <a:ext cx="8229600" cy="960438"/>
          </a:xfrm>
        </p:spPr>
        <p:txBody>
          <a:bodyPr>
            <a:normAutofit/>
          </a:bodyPr>
          <a:lstStyle>
            <a:lvl1pPr algn="l">
              <a:defRPr sz="3600" b="1">
                <a:solidFill>
                  <a:srgbClr val="0093D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5875"/>
            <a:ext cx="381000" cy="365125"/>
          </a:xfrm>
        </p:spPr>
        <p:txBody>
          <a:bodyPr/>
          <a:lstStyle>
            <a:lvl1pPr algn="ctr">
              <a:defRPr sz="1000">
                <a:solidFill>
                  <a:srgbClr val="CFBBA1"/>
                </a:solidFill>
              </a:defRPr>
            </a:lvl1pPr>
          </a:lstStyle>
          <a:p>
            <a:fld id="{867259DD-D6AD-40F2-A7E5-9D7885077C40}" type="slidenum">
              <a:rPr lang="en-US" smtClean="0"/>
              <a:pPr/>
              <a:t>‹#›</a:t>
            </a:fld>
            <a:endParaRPr lang="en-US" dirty="0"/>
          </a:p>
        </p:txBody>
      </p:sp>
    </p:spTree>
    <p:extLst>
      <p:ext uri="{BB962C8B-B14F-4D97-AF65-F5344CB8AC3E}">
        <p14:creationId xmlns:p14="http://schemas.microsoft.com/office/powerpoint/2010/main" val="1633835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046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9242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9104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314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70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483349"/>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a:xfrm>
            <a:off x="457200" y="396875"/>
            <a:ext cx="8229600" cy="1143000"/>
          </a:xfrm>
        </p:spPr>
        <p:txBody>
          <a:bodyPr>
            <a:normAutofit/>
          </a:bodyPr>
          <a:lstStyle>
            <a:lvl1pPr algn="l">
              <a:defRPr sz="3500"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lvl1pPr>
              <a:spcBef>
                <a:spcPts val="1200"/>
              </a:spcBef>
              <a:defRPr sz="28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28600" y="6553200"/>
            <a:ext cx="4724400" cy="273050"/>
          </a:xfrm>
        </p:spPr>
        <p:txBody>
          <a:bodyPr anchor="t"/>
          <a:lstStyle>
            <a:lvl1pPr algn="l">
              <a:defRPr sz="800" spc="150" baseline="0">
                <a:solidFill>
                  <a:schemeClr val="tx1"/>
                </a:solidFill>
              </a:defRPr>
            </a:lvl1pPr>
          </a:lstStyle>
          <a:p>
            <a:r>
              <a:rPr lang="en-US" dirty="0" smtClean="0"/>
              <a:t>BLUE CROSS AND BLUE SHIELD OF NEBRASKA</a:t>
            </a:r>
            <a:endParaRPr lang="en-US" dirty="0"/>
          </a:p>
        </p:txBody>
      </p:sp>
      <p:sp>
        <p:nvSpPr>
          <p:cNvPr id="6" name="Slide Number Placeholder 5"/>
          <p:cNvSpPr>
            <a:spLocks noGrp="1"/>
          </p:cNvSpPr>
          <p:nvPr>
            <p:ph type="sldNum" sz="quarter" idx="12"/>
          </p:nvPr>
        </p:nvSpPr>
        <p:spPr>
          <a:xfrm>
            <a:off x="6705600" y="6553200"/>
            <a:ext cx="2133600" cy="168275"/>
          </a:xfrm>
        </p:spPr>
        <p:txBody>
          <a:bodyPr anchor="t"/>
          <a:lstStyle>
            <a:lvl1pPr>
              <a:defRPr sz="800">
                <a:solidFill>
                  <a:schemeClr val="tx1"/>
                </a:solidFill>
              </a:defRPr>
            </a:lvl1pPr>
          </a:lstStyle>
          <a:p>
            <a:fld id="{476F3A80-95F1-4066-B97D-DAA75963208D}" type="slidenum">
              <a:rPr lang="en-US" smtClean="0"/>
              <a:pPr/>
              <a:t>‹#›</a:t>
            </a:fld>
            <a:endParaRPr lang="en-US" dirty="0"/>
          </a:p>
        </p:txBody>
      </p:sp>
      <p:sp>
        <p:nvSpPr>
          <p:cNvPr id="8" name="Isosceles Triangle 7"/>
          <p:cNvSpPr/>
          <p:nvPr userDrawn="1"/>
        </p:nvSpPr>
        <p:spPr>
          <a:xfrm rot="5400000" flipH="1">
            <a:off x="8799189" y="6628130"/>
            <a:ext cx="45719" cy="45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96071"/>
          <a:stretch/>
        </p:blipFill>
        <p:spPr>
          <a:xfrm>
            <a:off x="0" y="0"/>
            <a:ext cx="9144000" cy="269421"/>
          </a:xfrm>
          <a:prstGeom prst="rect">
            <a:avLst/>
          </a:prstGeom>
        </p:spPr>
      </p:pic>
    </p:spTree>
    <p:extLst>
      <p:ext uri="{BB962C8B-B14F-4D97-AF65-F5344CB8AC3E}">
        <p14:creationId xmlns:p14="http://schemas.microsoft.com/office/powerpoint/2010/main" val="1441984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2716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7493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1417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1823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p:nvPr>
        </p:nvSpPr>
        <p:spPr>
          <a:xfrm>
            <a:off x="762000" y="2438400"/>
            <a:ext cx="6553200" cy="609600"/>
          </a:xfrm>
        </p:spPr>
        <p:txBody>
          <a:bodyPr anchor="t">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3047999"/>
            <a:ext cx="3962400" cy="609600"/>
          </a:xfrm>
        </p:spPr>
        <p:txBody>
          <a:bodyPr>
            <a:normAutofit/>
          </a:bodyPr>
          <a:lstStyle>
            <a:lvl1pPr marL="0" indent="0" algn="l">
              <a:buNone/>
              <a:defRPr sz="15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Box 12"/>
          <p:cNvSpPr txBox="1"/>
          <p:nvPr userDrawn="1"/>
        </p:nvSpPr>
        <p:spPr>
          <a:xfrm>
            <a:off x="1828800" y="6123801"/>
            <a:ext cx="2209800" cy="276999"/>
          </a:xfrm>
          <a:prstGeom prst="rect">
            <a:avLst/>
          </a:prstGeom>
          <a:noFill/>
        </p:spPr>
        <p:txBody>
          <a:bodyPr wrap="square" rtlCol="0">
            <a:spAutoFit/>
          </a:bodyPr>
          <a:lstStyle/>
          <a:p>
            <a:pPr>
              <a:defRPr/>
            </a:pPr>
            <a:r>
              <a:rPr lang="en-US" sz="900" baseline="30000" dirty="0" smtClean="0">
                <a:solidFill>
                  <a:srgbClr val="585858"/>
                </a:solidFill>
              </a:rPr>
              <a:t>Blue Cross and Blue Shield of Nebraska is an Independent Licensee of the Blue Cross and Blue Shield Association.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552561"/>
            <a:ext cx="975362" cy="755906"/>
          </a:xfrm>
          <a:prstGeom prst="rect">
            <a:avLst/>
          </a:prstGeom>
        </p:spPr>
      </p:pic>
      <p:cxnSp>
        <p:nvCxnSpPr>
          <p:cNvPr id="15" name="Straight Connector 14"/>
          <p:cNvCxnSpPr/>
          <p:nvPr userDrawn="1"/>
        </p:nvCxnSpPr>
        <p:spPr>
          <a:xfrm flipV="1">
            <a:off x="1828800" y="6123801"/>
            <a:ext cx="0" cy="200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88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483349"/>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2" name="Title 1"/>
          <p:cNvSpPr>
            <a:spLocks noGrp="1"/>
          </p:cNvSpPr>
          <p:nvPr>
            <p:ph type="title"/>
          </p:nvPr>
        </p:nvSpPr>
        <p:spPr>
          <a:xfrm>
            <a:off x="457200" y="396875"/>
            <a:ext cx="8229600" cy="1143000"/>
          </a:xfrm>
        </p:spPr>
        <p:txBody>
          <a:bodyPr>
            <a:normAutofit/>
          </a:bodyPr>
          <a:lstStyle>
            <a:lvl1pPr algn="l">
              <a:defRPr sz="3500"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lvl1pPr>
              <a:spcBef>
                <a:spcPts val="1200"/>
              </a:spcBef>
              <a:defRPr sz="28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28600" y="6553200"/>
            <a:ext cx="4724400" cy="273050"/>
          </a:xfrm>
        </p:spPr>
        <p:txBody>
          <a:bodyPr anchor="t"/>
          <a:lstStyle>
            <a:lvl1pPr algn="l">
              <a:defRPr sz="800" spc="150" baseline="0">
                <a:solidFill>
                  <a:schemeClr val="tx1"/>
                </a:solidFill>
              </a:defRPr>
            </a:lvl1pPr>
          </a:lstStyle>
          <a:p>
            <a:r>
              <a:rPr lang="en-US" dirty="0" smtClean="0">
                <a:solidFill>
                  <a:srgbClr val="585858"/>
                </a:solidFill>
              </a:rPr>
              <a:t>BLUE CROSS AND BLUE SHIELD OF NEBRASKA</a:t>
            </a:r>
            <a:endParaRPr lang="en-US" dirty="0">
              <a:solidFill>
                <a:srgbClr val="585858"/>
              </a:solidFill>
            </a:endParaRPr>
          </a:p>
        </p:txBody>
      </p:sp>
      <p:sp>
        <p:nvSpPr>
          <p:cNvPr id="6" name="Slide Number Placeholder 5"/>
          <p:cNvSpPr>
            <a:spLocks noGrp="1"/>
          </p:cNvSpPr>
          <p:nvPr>
            <p:ph type="sldNum" sz="quarter" idx="12"/>
          </p:nvPr>
        </p:nvSpPr>
        <p:spPr>
          <a:xfrm>
            <a:off x="6705600" y="6553200"/>
            <a:ext cx="2133600" cy="168275"/>
          </a:xfrm>
        </p:spPr>
        <p:txBody>
          <a:bodyPr anchor="t"/>
          <a:lstStyle>
            <a:lvl1pPr>
              <a:defRPr sz="800">
                <a:solidFill>
                  <a:schemeClr val="tx1"/>
                </a:solidFill>
              </a:defRPr>
            </a:lvl1pPr>
          </a:lstStyle>
          <a:p>
            <a:fld id="{476F3A80-95F1-4066-B97D-DAA75963208D}" type="slidenum">
              <a:rPr lang="en-US" smtClean="0">
                <a:solidFill>
                  <a:srgbClr val="585858"/>
                </a:solidFill>
              </a:rPr>
              <a:pPr/>
              <a:t>‹#›</a:t>
            </a:fld>
            <a:endParaRPr lang="en-US" dirty="0">
              <a:solidFill>
                <a:srgbClr val="585858"/>
              </a:solidFill>
            </a:endParaRPr>
          </a:p>
        </p:txBody>
      </p:sp>
      <p:sp>
        <p:nvSpPr>
          <p:cNvPr id="8" name="Isosceles Triangle 7"/>
          <p:cNvSpPr/>
          <p:nvPr userDrawn="1"/>
        </p:nvSpPr>
        <p:spPr>
          <a:xfrm rot="5400000" flipH="1">
            <a:off x="8799189" y="6628130"/>
            <a:ext cx="45719" cy="45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96071"/>
          <a:stretch/>
        </p:blipFill>
        <p:spPr>
          <a:xfrm>
            <a:off x="0" y="0"/>
            <a:ext cx="9144000" cy="269421"/>
          </a:xfrm>
          <a:prstGeom prst="rect">
            <a:avLst/>
          </a:prstGeom>
        </p:spPr>
      </p:pic>
    </p:spTree>
    <p:extLst>
      <p:ext uri="{BB962C8B-B14F-4D97-AF65-F5344CB8AC3E}">
        <p14:creationId xmlns:p14="http://schemas.microsoft.com/office/powerpoint/2010/main" val="4085218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585858">
                  <a:tint val="75000"/>
                </a:srgbClr>
              </a:solidFill>
            </a:endParaRPr>
          </a:p>
        </p:txBody>
      </p:sp>
      <p:sp>
        <p:nvSpPr>
          <p:cNvPr id="5" name="Footer Placeholder 4"/>
          <p:cNvSpPr>
            <a:spLocks noGrp="1"/>
          </p:cNvSpPr>
          <p:nvPr>
            <p:ph type="ftr" sz="quarter" idx="11"/>
          </p:nvPr>
        </p:nvSpPr>
        <p:spPr/>
        <p:txBody>
          <a:body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6" name="Slide Number Placeholder 5"/>
          <p:cNvSpPr>
            <a:spLocks noGrp="1"/>
          </p:cNvSpPr>
          <p:nvPr>
            <p:ph type="sldNum" sz="quarter" idx="12"/>
          </p:nvPr>
        </p:nvSpPr>
        <p:spPr/>
        <p:txBody>
          <a:body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409919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srgbClr val="585858">
                  <a:tint val="75000"/>
                </a:srgbClr>
              </a:solidFill>
            </a:endParaRPr>
          </a:p>
        </p:txBody>
      </p:sp>
      <p:sp>
        <p:nvSpPr>
          <p:cNvPr id="6" name="Footer Placeholder 5"/>
          <p:cNvSpPr>
            <a:spLocks noGrp="1"/>
          </p:cNvSpPr>
          <p:nvPr>
            <p:ph type="ftr" sz="quarter" idx="11"/>
          </p:nvPr>
        </p:nvSpPr>
        <p:spPr/>
        <p:txBody>
          <a:body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7" name="Slide Number Placeholder 6"/>
          <p:cNvSpPr>
            <a:spLocks noGrp="1"/>
          </p:cNvSpPr>
          <p:nvPr>
            <p:ph type="sldNum" sz="quarter" idx="12"/>
          </p:nvPr>
        </p:nvSpPr>
        <p:spPr/>
        <p:txBody>
          <a:body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3741062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srgbClr val="585858">
                  <a:tint val="75000"/>
                </a:srgbClr>
              </a:solidFill>
            </a:endParaRPr>
          </a:p>
        </p:txBody>
      </p:sp>
      <p:sp>
        <p:nvSpPr>
          <p:cNvPr id="8" name="Footer Placeholder 7"/>
          <p:cNvSpPr>
            <a:spLocks noGrp="1"/>
          </p:cNvSpPr>
          <p:nvPr>
            <p:ph type="ftr" sz="quarter" idx="11"/>
          </p:nvPr>
        </p:nvSpPr>
        <p:spPr/>
        <p:txBody>
          <a:body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9" name="Slide Number Placeholder 8"/>
          <p:cNvSpPr>
            <a:spLocks noGrp="1"/>
          </p:cNvSpPr>
          <p:nvPr>
            <p:ph type="sldNum" sz="quarter" idx="12"/>
          </p:nvPr>
        </p:nvSpPr>
        <p:spPr/>
        <p:txBody>
          <a:body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1874801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srgbClr val="585858">
                  <a:tint val="75000"/>
                </a:srgbClr>
              </a:solidFill>
            </a:endParaRPr>
          </a:p>
        </p:txBody>
      </p:sp>
      <p:sp>
        <p:nvSpPr>
          <p:cNvPr id="4" name="Footer Placeholder 3"/>
          <p:cNvSpPr>
            <a:spLocks noGrp="1"/>
          </p:cNvSpPr>
          <p:nvPr>
            <p:ph type="ftr" sz="quarter" idx="11"/>
          </p:nvPr>
        </p:nvSpPr>
        <p:spPr/>
        <p:txBody>
          <a:body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5" name="Slide Number Placeholder 4"/>
          <p:cNvSpPr>
            <a:spLocks noGrp="1"/>
          </p:cNvSpPr>
          <p:nvPr>
            <p:ph type="sldNum" sz="quarter" idx="12"/>
          </p:nvPr>
        </p:nvSpPr>
        <p:spPr/>
        <p:txBody>
          <a:body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309522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BLUE CROSS AND BLUE SHIELD OF NEBRASKA</a:t>
            </a:r>
            <a:endParaRPr lang="en-US" dirty="0"/>
          </a:p>
        </p:txBody>
      </p:sp>
      <p:sp>
        <p:nvSpPr>
          <p:cNvPr id="6" name="Slide Number Placeholder 5"/>
          <p:cNvSpPr>
            <a:spLocks noGrp="1"/>
          </p:cNvSpPr>
          <p:nvPr>
            <p:ph type="sldNum" sz="quarter" idx="12"/>
          </p:nvPr>
        </p:nvSpPr>
        <p:spPr/>
        <p:txBody>
          <a:bodyPr/>
          <a:lstStyle/>
          <a:p>
            <a:fld id="{476F3A80-95F1-4066-B97D-DAA75963208D}" type="slidenum">
              <a:rPr lang="en-US" smtClean="0"/>
              <a:t>‹#›</a:t>
            </a:fld>
            <a:endParaRPr lang="en-US" dirty="0"/>
          </a:p>
        </p:txBody>
      </p:sp>
    </p:spTree>
    <p:extLst>
      <p:ext uri="{BB962C8B-B14F-4D97-AF65-F5344CB8AC3E}">
        <p14:creationId xmlns:p14="http://schemas.microsoft.com/office/powerpoint/2010/main" val="3365986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85858">
                  <a:tint val="75000"/>
                </a:srgbClr>
              </a:solidFill>
            </a:endParaRPr>
          </a:p>
        </p:txBody>
      </p:sp>
      <p:sp>
        <p:nvSpPr>
          <p:cNvPr id="3" name="Footer Placeholder 2"/>
          <p:cNvSpPr>
            <a:spLocks noGrp="1"/>
          </p:cNvSpPr>
          <p:nvPr>
            <p:ph type="ftr" sz="quarter" idx="11"/>
          </p:nvPr>
        </p:nvSpPr>
        <p:spPr/>
        <p:txBody>
          <a:body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4" name="Slide Number Placeholder 3"/>
          <p:cNvSpPr>
            <a:spLocks noGrp="1"/>
          </p:cNvSpPr>
          <p:nvPr>
            <p:ph type="sldNum" sz="quarter" idx="12"/>
          </p:nvPr>
        </p:nvSpPr>
        <p:spPr/>
        <p:txBody>
          <a:body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3514197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585858">
                  <a:tint val="75000"/>
                </a:srgbClr>
              </a:solidFill>
            </a:endParaRPr>
          </a:p>
        </p:txBody>
      </p:sp>
      <p:sp>
        <p:nvSpPr>
          <p:cNvPr id="6" name="Footer Placeholder 5"/>
          <p:cNvSpPr>
            <a:spLocks noGrp="1"/>
          </p:cNvSpPr>
          <p:nvPr>
            <p:ph type="ftr" sz="quarter" idx="11"/>
          </p:nvPr>
        </p:nvSpPr>
        <p:spPr/>
        <p:txBody>
          <a:body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7" name="Slide Number Placeholder 6"/>
          <p:cNvSpPr>
            <a:spLocks noGrp="1"/>
          </p:cNvSpPr>
          <p:nvPr>
            <p:ph type="sldNum" sz="quarter" idx="12"/>
          </p:nvPr>
        </p:nvSpPr>
        <p:spPr/>
        <p:txBody>
          <a:body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297449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585858">
                  <a:tint val="75000"/>
                </a:srgbClr>
              </a:solidFill>
            </a:endParaRPr>
          </a:p>
        </p:txBody>
      </p:sp>
      <p:sp>
        <p:nvSpPr>
          <p:cNvPr id="6" name="Footer Placeholder 5"/>
          <p:cNvSpPr>
            <a:spLocks noGrp="1"/>
          </p:cNvSpPr>
          <p:nvPr>
            <p:ph type="ftr" sz="quarter" idx="11"/>
          </p:nvPr>
        </p:nvSpPr>
        <p:spPr/>
        <p:txBody>
          <a:body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7" name="Slide Number Placeholder 6"/>
          <p:cNvSpPr>
            <a:spLocks noGrp="1"/>
          </p:cNvSpPr>
          <p:nvPr>
            <p:ph type="sldNum" sz="quarter" idx="12"/>
          </p:nvPr>
        </p:nvSpPr>
        <p:spPr/>
        <p:txBody>
          <a:body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3606022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85858">
                  <a:tint val="75000"/>
                </a:srgbClr>
              </a:solidFill>
            </a:endParaRPr>
          </a:p>
        </p:txBody>
      </p:sp>
      <p:sp>
        <p:nvSpPr>
          <p:cNvPr id="5" name="Footer Placeholder 4"/>
          <p:cNvSpPr>
            <a:spLocks noGrp="1"/>
          </p:cNvSpPr>
          <p:nvPr>
            <p:ph type="ftr" sz="quarter" idx="11"/>
          </p:nvPr>
        </p:nvSpPr>
        <p:spPr/>
        <p:txBody>
          <a:body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6" name="Slide Number Placeholder 5"/>
          <p:cNvSpPr>
            <a:spLocks noGrp="1"/>
          </p:cNvSpPr>
          <p:nvPr>
            <p:ph type="sldNum" sz="quarter" idx="12"/>
          </p:nvPr>
        </p:nvSpPr>
        <p:spPr/>
        <p:txBody>
          <a:body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181579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85858">
                  <a:tint val="75000"/>
                </a:srgbClr>
              </a:solidFill>
            </a:endParaRPr>
          </a:p>
        </p:txBody>
      </p:sp>
      <p:sp>
        <p:nvSpPr>
          <p:cNvPr id="5" name="Footer Placeholder 4"/>
          <p:cNvSpPr>
            <a:spLocks noGrp="1"/>
          </p:cNvSpPr>
          <p:nvPr>
            <p:ph type="ftr" sz="quarter" idx="11"/>
          </p:nvPr>
        </p:nvSpPr>
        <p:spPr/>
        <p:txBody>
          <a:body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6" name="Slide Number Placeholder 5"/>
          <p:cNvSpPr>
            <a:spLocks noGrp="1"/>
          </p:cNvSpPr>
          <p:nvPr>
            <p:ph type="sldNum" sz="quarter" idx="12"/>
          </p:nvPr>
        </p:nvSpPr>
        <p:spPr/>
        <p:txBody>
          <a:body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216698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BLUE CROSS AND BLUE SHIELD OF NEBRASKA</a:t>
            </a:r>
            <a:endParaRPr lang="en-US" dirty="0"/>
          </a:p>
        </p:txBody>
      </p:sp>
      <p:sp>
        <p:nvSpPr>
          <p:cNvPr id="7" name="Slide Number Placeholder 6"/>
          <p:cNvSpPr>
            <a:spLocks noGrp="1"/>
          </p:cNvSpPr>
          <p:nvPr>
            <p:ph type="sldNum" sz="quarter" idx="12"/>
          </p:nvPr>
        </p:nvSpPr>
        <p:spPr/>
        <p:txBody>
          <a:bodyPr/>
          <a:lstStyle/>
          <a:p>
            <a:fld id="{476F3A80-95F1-4066-B97D-DAA75963208D}" type="slidenum">
              <a:rPr lang="en-US" smtClean="0"/>
              <a:t>‹#›</a:t>
            </a:fld>
            <a:endParaRPr lang="en-US" dirty="0"/>
          </a:p>
        </p:txBody>
      </p:sp>
    </p:spTree>
    <p:extLst>
      <p:ext uri="{BB962C8B-B14F-4D97-AF65-F5344CB8AC3E}">
        <p14:creationId xmlns:p14="http://schemas.microsoft.com/office/powerpoint/2010/main" val="38862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BLUE CROSS AND BLUE SHIELD OF NEBRASKA</a:t>
            </a:r>
            <a:endParaRPr lang="en-US" dirty="0"/>
          </a:p>
        </p:txBody>
      </p:sp>
      <p:sp>
        <p:nvSpPr>
          <p:cNvPr id="9" name="Slide Number Placeholder 8"/>
          <p:cNvSpPr>
            <a:spLocks noGrp="1"/>
          </p:cNvSpPr>
          <p:nvPr>
            <p:ph type="sldNum" sz="quarter" idx="12"/>
          </p:nvPr>
        </p:nvSpPr>
        <p:spPr/>
        <p:txBody>
          <a:bodyPr/>
          <a:lstStyle/>
          <a:p>
            <a:fld id="{476F3A80-95F1-4066-B97D-DAA75963208D}" type="slidenum">
              <a:rPr lang="en-US" smtClean="0"/>
              <a:t>‹#›</a:t>
            </a:fld>
            <a:endParaRPr lang="en-US" dirty="0"/>
          </a:p>
        </p:txBody>
      </p:sp>
    </p:spTree>
    <p:extLst>
      <p:ext uri="{BB962C8B-B14F-4D97-AF65-F5344CB8AC3E}">
        <p14:creationId xmlns:p14="http://schemas.microsoft.com/office/powerpoint/2010/main" val="345969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BLUE CROSS AND BLUE SHIELD OF NEBRASKA</a:t>
            </a:r>
            <a:endParaRPr lang="en-US" dirty="0"/>
          </a:p>
        </p:txBody>
      </p:sp>
      <p:sp>
        <p:nvSpPr>
          <p:cNvPr id="5" name="Slide Number Placeholder 4"/>
          <p:cNvSpPr>
            <a:spLocks noGrp="1"/>
          </p:cNvSpPr>
          <p:nvPr>
            <p:ph type="sldNum" sz="quarter" idx="12"/>
          </p:nvPr>
        </p:nvSpPr>
        <p:spPr/>
        <p:txBody>
          <a:bodyPr/>
          <a:lstStyle/>
          <a:p>
            <a:fld id="{476F3A80-95F1-4066-B97D-DAA75963208D}" type="slidenum">
              <a:rPr lang="en-US" smtClean="0"/>
              <a:t>‹#›</a:t>
            </a:fld>
            <a:endParaRPr lang="en-US" dirty="0"/>
          </a:p>
        </p:txBody>
      </p:sp>
    </p:spTree>
    <p:extLst>
      <p:ext uri="{BB962C8B-B14F-4D97-AF65-F5344CB8AC3E}">
        <p14:creationId xmlns:p14="http://schemas.microsoft.com/office/powerpoint/2010/main" val="316684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BLUE CROSS AND BLUE SHIELD OF NEBRASKA</a:t>
            </a:r>
            <a:endParaRPr lang="en-US" dirty="0"/>
          </a:p>
        </p:txBody>
      </p:sp>
      <p:sp>
        <p:nvSpPr>
          <p:cNvPr id="4" name="Slide Number Placeholder 3"/>
          <p:cNvSpPr>
            <a:spLocks noGrp="1"/>
          </p:cNvSpPr>
          <p:nvPr>
            <p:ph type="sldNum" sz="quarter" idx="12"/>
          </p:nvPr>
        </p:nvSpPr>
        <p:spPr/>
        <p:txBody>
          <a:bodyPr/>
          <a:lstStyle/>
          <a:p>
            <a:fld id="{476F3A80-95F1-4066-B97D-DAA75963208D}" type="slidenum">
              <a:rPr lang="en-US" smtClean="0"/>
              <a:t>‹#›</a:t>
            </a:fld>
            <a:endParaRPr lang="en-US" dirty="0"/>
          </a:p>
        </p:txBody>
      </p:sp>
    </p:spTree>
    <p:extLst>
      <p:ext uri="{BB962C8B-B14F-4D97-AF65-F5344CB8AC3E}">
        <p14:creationId xmlns:p14="http://schemas.microsoft.com/office/powerpoint/2010/main" val="302566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BLUE CROSS AND BLUE SHIELD OF NEBRASKA</a:t>
            </a:r>
            <a:endParaRPr lang="en-US" dirty="0"/>
          </a:p>
        </p:txBody>
      </p:sp>
      <p:sp>
        <p:nvSpPr>
          <p:cNvPr id="7" name="Slide Number Placeholder 6"/>
          <p:cNvSpPr>
            <a:spLocks noGrp="1"/>
          </p:cNvSpPr>
          <p:nvPr>
            <p:ph type="sldNum" sz="quarter" idx="12"/>
          </p:nvPr>
        </p:nvSpPr>
        <p:spPr/>
        <p:txBody>
          <a:bodyPr/>
          <a:lstStyle/>
          <a:p>
            <a:fld id="{476F3A80-95F1-4066-B97D-DAA75963208D}" type="slidenum">
              <a:rPr lang="en-US" smtClean="0"/>
              <a:t>‹#›</a:t>
            </a:fld>
            <a:endParaRPr lang="en-US" dirty="0"/>
          </a:p>
        </p:txBody>
      </p:sp>
    </p:spTree>
    <p:extLst>
      <p:ext uri="{BB962C8B-B14F-4D97-AF65-F5344CB8AC3E}">
        <p14:creationId xmlns:p14="http://schemas.microsoft.com/office/powerpoint/2010/main" val="352935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BLUE CROSS AND BLUE SHIELD OF NEBRASKA</a:t>
            </a:r>
            <a:endParaRPr lang="en-US" dirty="0"/>
          </a:p>
        </p:txBody>
      </p:sp>
      <p:sp>
        <p:nvSpPr>
          <p:cNvPr id="7" name="Slide Number Placeholder 6"/>
          <p:cNvSpPr>
            <a:spLocks noGrp="1"/>
          </p:cNvSpPr>
          <p:nvPr>
            <p:ph type="sldNum" sz="quarter" idx="12"/>
          </p:nvPr>
        </p:nvSpPr>
        <p:spPr/>
        <p:txBody>
          <a:bodyPr/>
          <a:lstStyle/>
          <a:p>
            <a:fld id="{476F3A80-95F1-4066-B97D-DAA75963208D}" type="slidenum">
              <a:rPr lang="en-US" smtClean="0"/>
              <a:t>‹#›</a:t>
            </a:fld>
            <a:endParaRPr lang="en-US" dirty="0"/>
          </a:p>
        </p:txBody>
      </p:sp>
    </p:spTree>
    <p:extLst>
      <p:ext uri="{BB962C8B-B14F-4D97-AF65-F5344CB8AC3E}">
        <p14:creationId xmlns:p14="http://schemas.microsoft.com/office/powerpoint/2010/main" val="369514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BLUE CROSS AND BLUE SHIELD OF NEBRASKA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3A80-95F1-4066-B97D-DAA75963208D}" type="slidenum">
              <a:rPr lang="en-US" smtClean="0"/>
              <a:t>‹#›</a:t>
            </a:fld>
            <a:endParaRPr lang="en-US" dirty="0"/>
          </a:p>
        </p:txBody>
      </p:sp>
    </p:spTree>
    <p:extLst>
      <p:ext uri="{BB962C8B-B14F-4D97-AF65-F5344CB8AC3E}">
        <p14:creationId xmlns:p14="http://schemas.microsoft.com/office/powerpoint/2010/main" val="233940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259DD-D6AD-40F2-A7E5-9D7885077C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3274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58585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srgbClr val="585858">
                    <a:tint val="75000"/>
                  </a:srgbClr>
                </a:solidFill>
              </a:rPr>
              <a:t>BLUE CROSS AND BLUE SHIELD OF NEBRASKA</a:t>
            </a:r>
            <a:endParaRPr lang="en-US" dirty="0">
              <a:solidFill>
                <a:srgbClr val="58585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3A80-95F1-4066-B97D-DAA75963208D}" type="slidenum">
              <a:rPr lang="en-US" smtClean="0">
                <a:solidFill>
                  <a:srgbClr val="585858">
                    <a:tint val="75000"/>
                  </a:srgbClr>
                </a:solidFill>
              </a:rPr>
              <a:pPr/>
              <a:t>‹#›</a:t>
            </a:fld>
            <a:endParaRPr lang="en-US" dirty="0">
              <a:solidFill>
                <a:srgbClr val="585858">
                  <a:tint val="75000"/>
                </a:srgbClr>
              </a:solidFill>
            </a:endParaRPr>
          </a:p>
        </p:txBody>
      </p:sp>
    </p:spTree>
    <p:extLst>
      <p:ext uri="{BB962C8B-B14F-4D97-AF65-F5344CB8AC3E}">
        <p14:creationId xmlns:p14="http://schemas.microsoft.com/office/powerpoint/2010/main" val="3810310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www.benefitfocus.com/trainings/online-enrollment/"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mailto:eEnrollSupportTeam@nebraskablue.com"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ynebraskablue.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ehaplan.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2015/16 EHA Bookkeeper Meeting </a:t>
            </a:r>
            <a:endParaRPr lang="en-US" dirty="0"/>
          </a:p>
        </p:txBody>
      </p:sp>
      <p:sp>
        <p:nvSpPr>
          <p:cNvPr id="3" name="Subtitle 2"/>
          <p:cNvSpPr>
            <a:spLocks noGrp="1"/>
          </p:cNvSpPr>
          <p:nvPr>
            <p:ph type="subTitle" idx="1"/>
          </p:nvPr>
        </p:nvSpPr>
        <p:spPr/>
        <p:txBody>
          <a:bodyPr/>
          <a:lstStyle/>
          <a:p>
            <a:r>
              <a:rPr lang="en-US" dirty="0" smtClean="0"/>
              <a:t>May 6-15, 2015</a:t>
            </a:r>
            <a:endParaRPr lang="en-US" dirty="0"/>
          </a:p>
        </p:txBody>
      </p:sp>
    </p:spTree>
    <p:extLst>
      <p:ext uri="{BB962C8B-B14F-4D97-AF65-F5344CB8AC3E}">
        <p14:creationId xmlns:p14="http://schemas.microsoft.com/office/powerpoint/2010/main" val="3279707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Remember</a:t>
            </a:r>
          </a:p>
        </p:txBody>
      </p:sp>
      <p:sp>
        <p:nvSpPr>
          <p:cNvPr id="3" name="Content Placeholder 2"/>
          <p:cNvSpPr>
            <a:spLocks noGrp="1"/>
          </p:cNvSpPr>
          <p:nvPr>
            <p:ph idx="1"/>
          </p:nvPr>
        </p:nvSpPr>
        <p:spPr>
          <a:xfrm>
            <a:off x="130758" y="1600200"/>
            <a:ext cx="8882484" cy="4648201"/>
          </a:xfrm>
        </p:spPr>
        <p:txBody>
          <a:bodyPr>
            <a:normAutofit/>
          </a:bodyPr>
          <a:lstStyle/>
          <a:p>
            <a:pPr marL="0" indent="0">
              <a:buNone/>
            </a:pPr>
            <a:r>
              <a:rPr lang="en-US" sz="2000" dirty="0"/>
              <a:t>Once the Renewal set up is </a:t>
            </a:r>
            <a:r>
              <a:rPr lang="en-US" sz="2000" dirty="0" smtClean="0"/>
              <a:t>complete you will be allowed in to begin to make your Open Enrollment and/or Life event changes.  When you select Benefits Detail from the members landing page, you will be redirected to the benefit tab.  You will see </a:t>
            </a:r>
            <a:r>
              <a:rPr lang="en-US" sz="2000" dirty="0"/>
              <a:t>two </a:t>
            </a:r>
            <a:r>
              <a:rPr lang="en-US" sz="2000" dirty="0" smtClean="0"/>
              <a:t>tabs Open Enrollment and Current.  This represents the time period.</a:t>
            </a:r>
          </a:p>
          <a:p>
            <a:pPr marL="0" indent="0">
              <a:buNone/>
            </a:pPr>
            <a:endParaRPr lang="en-US" sz="2000" dirty="0" smtClean="0"/>
          </a:p>
          <a:p>
            <a:pPr lvl="1"/>
            <a:r>
              <a:rPr lang="en-US" sz="2000" dirty="0"/>
              <a:t>The Open Enrollment tab is for the 9-1-2015 through 8-31-2016 time period.</a:t>
            </a:r>
          </a:p>
          <a:p>
            <a:pPr lvl="1"/>
            <a:r>
              <a:rPr lang="en-US" sz="2000" dirty="0" smtClean="0"/>
              <a:t>The current tab is for the 9-1-2014 through 8-31-2015 time period.</a:t>
            </a:r>
          </a:p>
          <a:p>
            <a:pPr marL="0" indent="0">
              <a:buNone/>
            </a:pPr>
            <a:endParaRPr lang="en-US" sz="2000" dirty="0" smtClean="0"/>
          </a:p>
          <a:p>
            <a:pPr marL="0" indent="0">
              <a:buNone/>
            </a:pPr>
            <a:endParaRPr lang="en-US" sz="2000" dirty="0"/>
          </a:p>
          <a:p>
            <a:pPr marL="0" indent="0">
              <a:buNone/>
            </a:pPr>
            <a:endParaRPr lang="en-US" sz="2000" dirty="0"/>
          </a:p>
          <a:p>
            <a:pPr marL="0" indent="0">
              <a:buNone/>
            </a:pPr>
            <a:r>
              <a:rPr lang="en-US" sz="2000" dirty="0" smtClean="0"/>
              <a:t>Be </a:t>
            </a:r>
            <a:r>
              <a:rPr lang="en-US" sz="2000" dirty="0"/>
              <a:t>sure you select the correct tab based on the effective date of the changes you are completing.</a:t>
            </a:r>
          </a:p>
        </p:txBody>
      </p:sp>
      <p:sp>
        <p:nvSpPr>
          <p:cNvPr id="4" name="Slide Number Placeholder 3"/>
          <p:cNvSpPr>
            <a:spLocks noGrp="1"/>
          </p:cNvSpPr>
          <p:nvPr>
            <p:ph type="sldNum" sz="quarter" idx="12"/>
          </p:nvPr>
        </p:nvSpPr>
        <p:spPr/>
        <p:txBody>
          <a:bodyPr/>
          <a:lstStyle/>
          <a:p>
            <a:fld id="{867259DD-D6AD-40F2-A7E5-9D7885077C40}"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130758" y="4267200"/>
            <a:ext cx="8882484" cy="548640"/>
          </a:xfrm>
          <a:prstGeom prst="rect">
            <a:avLst/>
          </a:prstGeom>
        </p:spPr>
      </p:pic>
    </p:spTree>
    <p:extLst>
      <p:ext uri="{BB962C8B-B14F-4D97-AF65-F5344CB8AC3E}">
        <p14:creationId xmlns:p14="http://schemas.microsoft.com/office/powerpoint/2010/main" val="2739179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Changes that are needed that are effective in the current participation period but carry over to the Open Enrollment participation period, need to be held until the renewal set up is completed.   </a:t>
            </a:r>
          </a:p>
          <a:p>
            <a:pPr marL="0" indent="0">
              <a:buNone/>
            </a:pPr>
            <a:endParaRPr lang="en-US" sz="2800" dirty="0" smtClean="0"/>
          </a:p>
          <a:p>
            <a:pPr marL="0" indent="0">
              <a:buNone/>
            </a:pPr>
            <a:r>
              <a:rPr lang="en-US" sz="2800" dirty="0" smtClean="0"/>
              <a:t>If you proceed with the change prior to the Open Enrollment tab being created, there is a chance that your change will not show up in the new participation period.</a:t>
            </a:r>
          </a:p>
        </p:txBody>
      </p:sp>
      <p:sp>
        <p:nvSpPr>
          <p:cNvPr id="4" name="Slide Number Placeholder 3"/>
          <p:cNvSpPr>
            <a:spLocks noGrp="1"/>
          </p:cNvSpPr>
          <p:nvPr>
            <p:ph type="sldNum" sz="quarter" idx="12"/>
          </p:nvPr>
        </p:nvSpPr>
        <p:spPr/>
        <p:txBody>
          <a:bodyPr/>
          <a:lstStyle/>
          <a:p>
            <a:fld id="{867259DD-D6AD-40F2-A7E5-9D7885077C40}" type="slidenum">
              <a:rPr lang="en-US" smtClean="0"/>
              <a:pPr/>
              <a:t>11</a:t>
            </a:fld>
            <a:endParaRPr lang="en-US" dirty="0"/>
          </a:p>
        </p:txBody>
      </p:sp>
    </p:spTree>
    <p:extLst>
      <p:ext uri="{BB962C8B-B14F-4D97-AF65-F5344CB8AC3E}">
        <p14:creationId xmlns:p14="http://schemas.microsoft.com/office/powerpoint/2010/main" val="1679650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Your Calendars</a:t>
            </a:r>
            <a:endParaRPr lang="en-US" dirty="0"/>
          </a:p>
        </p:txBody>
      </p:sp>
      <p:sp>
        <p:nvSpPr>
          <p:cNvPr id="3" name="Content Placeholder 2"/>
          <p:cNvSpPr>
            <a:spLocks noGrp="1"/>
          </p:cNvSpPr>
          <p:nvPr>
            <p:ph idx="1"/>
          </p:nvPr>
        </p:nvSpPr>
        <p:spPr>
          <a:xfrm>
            <a:off x="457200" y="1752600"/>
            <a:ext cx="8229600" cy="4495800"/>
          </a:xfrm>
        </p:spPr>
        <p:txBody>
          <a:bodyPr>
            <a:normAutofit fontScale="92500" lnSpcReduction="20000"/>
          </a:bodyPr>
          <a:lstStyle/>
          <a:p>
            <a:pPr marL="0" indent="0" algn="ctr">
              <a:buNone/>
            </a:pPr>
            <a:r>
              <a:rPr lang="en-US" sz="2400" b="1" dirty="0" smtClean="0"/>
              <a:t>Important Dates to Remember:</a:t>
            </a:r>
          </a:p>
          <a:p>
            <a:pPr marL="0" indent="0">
              <a:buNone/>
            </a:pPr>
            <a:endParaRPr lang="en-US" sz="2000" dirty="0" smtClean="0"/>
          </a:p>
          <a:p>
            <a:r>
              <a:rPr lang="en-US" sz="2200" dirty="0" smtClean="0"/>
              <a:t>Sub Group Applications are due by Wednesday, July 1</a:t>
            </a:r>
            <a:r>
              <a:rPr lang="en-US" sz="2200" baseline="30000" dirty="0" smtClean="0"/>
              <a:t>st</a:t>
            </a:r>
            <a:r>
              <a:rPr lang="en-US" sz="2200" dirty="0" smtClean="0"/>
              <a:t>, 2015.</a:t>
            </a:r>
          </a:p>
          <a:p>
            <a:pPr marL="0" indent="0">
              <a:buNone/>
            </a:pPr>
            <a:endParaRPr lang="en-US" sz="2200" dirty="0" smtClean="0"/>
          </a:p>
          <a:p>
            <a:r>
              <a:rPr lang="en-US" sz="2200" dirty="0" smtClean="0"/>
              <a:t>Blues</a:t>
            </a:r>
            <a:r>
              <a:rPr lang="en-US" sz="2200" i="1" dirty="0" smtClean="0"/>
              <a:t>Enroll</a:t>
            </a:r>
            <a:r>
              <a:rPr lang="en-US" sz="2200" dirty="0" smtClean="0"/>
              <a:t> Lock Out will begin on Monday, July </a:t>
            </a:r>
            <a:r>
              <a:rPr lang="en-US" sz="2200" dirty="0"/>
              <a:t>6</a:t>
            </a:r>
            <a:r>
              <a:rPr lang="en-US" sz="2200" baseline="30000" dirty="0" smtClean="0"/>
              <a:t>th</a:t>
            </a:r>
            <a:r>
              <a:rPr lang="en-US" sz="2200" dirty="0" smtClean="0"/>
              <a:t> (it will actually be locked at the end of business on July 3</a:t>
            </a:r>
            <a:r>
              <a:rPr lang="en-US" sz="2200" baseline="30000" dirty="0" smtClean="0"/>
              <a:t>rd</a:t>
            </a:r>
            <a:r>
              <a:rPr lang="en-US" sz="2200" dirty="0" smtClean="0"/>
              <a:t>) through Friday, July 31</a:t>
            </a:r>
            <a:r>
              <a:rPr lang="en-US" sz="2200" baseline="30000" dirty="0" smtClean="0"/>
              <a:t>st</a:t>
            </a:r>
            <a:r>
              <a:rPr lang="en-US" sz="2200" dirty="0"/>
              <a:t>,</a:t>
            </a:r>
            <a:r>
              <a:rPr lang="en-US" sz="2200" dirty="0" smtClean="0"/>
              <a:t> 2015.</a:t>
            </a:r>
          </a:p>
          <a:p>
            <a:pPr marL="0" indent="0">
              <a:buNone/>
            </a:pPr>
            <a:endParaRPr lang="en-US" sz="2200" dirty="0" smtClean="0"/>
          </a:p>
          <a:p>
            <a:r>
              <a:rPr lang="en-US" sz="2200" dirty="0" smtClean="0"/>
              <a:t>Blues</a:t>
            </a:r>
            <a:r>
              <a:rPr lang="en-US" sz="2200" i="1" dirty="0" smtClean="0"/>
              <a:t>Enroll</a:t>
            </a:r>
            <a:r>
              <a:rPr lang="en-US" sz="2200" dirty="0" smtClean="0"/>
              <a:t> will be Unlocked and ready for adds, changes and terms on Monday, August 3</a:t>
            </a:r>
            <a:r>
              <a:rPr lang="en-US" sz="2200" baseline="30000" dirty="0" smtClean="0"/>
              <a:t>rd</a:t>
            </a:r>
            <a:r>
              <a:rPr lang="en-US" sz="2200" dirty="0" smtClean="0"/>
              <a:t>, 2015.</a:t>
            </a:r>
          </a:p>
          <a:p>
            <a:pPr marL="0" indent="0">
              <a:buNone/>
            </a:pPr>
            <a:endParaRPr lang="en-US" sz="2200" dirty="0" smtClean="0"/>
          </a:p>
          <a:p>
            <a:r>
              <a:rPr lang="en-US" sz="2200" dirty="0" smtClean="0"/>
              <a:t>Open Enrollment changes can be entered from Monday, August 3</a:t>
            </a:r>
            <a:r>
              <a:rPr lang="en-US" sz="2200" baseline="30000" dirty="0" smtClean="0"/>
              <a:t>rd</a:t>
            </a:r>
            <a:r>
              <a:rPr lang="en-US" sz="2200" dirty="0" smtClean="0"/>
              <a:t> through Monday, August 31</a:t>
            </a:r>
            <a:r>
              <a:rPr lang="en-US" sz="2200" baseline="30000" dirty="0" smtClean="0"/>
              <a:t>st</a:t>
            </a:r>
            <a:r>
              <a:rPr lang="en-US" sz="2200" dirty="0" smtClean="0"/>
              <a:t>, 2015.</a:t>
            </a:r>
          </a:p>
          <a:p>
            <a:pPr marL="0" indent="0">
              <a:buNone/>
            </a:pPr>
            <a:endParaRPr lang="en-US" sz="2200" dirty="0" smtClean="0"/>
          </a:p>
          <a:p>
            <a:r>
              <a:rPr lang="en-US" sz="2200" dirty="0" smtClean="0"/>
              <a:t>Open Enrollment will be closed at the end of business on Monday, August 31</a:t>
            </a:r>
            <a:r>
              <a:rPr lang="en-US" sz="2200" baseline="30000" dirty="0" smtClean="0"/>
              <a:t>st</a:t>
            </a:r>
            <a:r>
              <a:rPr lang="en-US" sz="2200" dirty="0" smtClean="0"/>
              <a:t>, 2015.</a:t>
            </a:r>
          </a:p>
        </p:txBody>
      </p:sp>
      <p:sp>
        <p:nvSpPr>
          <p:cNvPr id="4" name="Slide Number Placeholder 3"/>
          <p:cNvSpPr>
            <a:spLocks noGrp="1"/>
          </p:cNvSpPr>
          <p:nvPr>
            <p:ph type="sldNum" sz="quarter" idx="12"/>
          </p:nvPr>
        </p:nvSpPr>
        <p:spPr/>
        <p:txBody>
          <a:bodyPr/>
          <a:lstStyle/>
          <a:p>
            <a:fld id="{867259DD-D6AD-40F2-A7E5-9D7885077C40}" type="slidenum">
              <a:rPr lang="en-US" smtClean="0"/>
              <a:pPr/>
              <a:t>12</a:t>
            </a:fld>
            <a:endParaRPr lang="en-US" dirty="0"/>
          </a:p>
        </p:txBody>
      </p:sp>
    </p:spTree>
    <p:extLst>
      <p:ext uri="{BB962C8B-B14F-4D97-AF65-F5344CB8AC3E}">
        <p14:creationId xmlns:p14="http://schemas.microsoft.com/office/powerpoint/2010/main" val="2594106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Administrator</a:t>
            </a:r>
            <a:endParaRPr lang="en-US" i="1" dirty="0"/>
          </a:p>
        </p:txBody>
      </p:sp>
      <p:sp>
        <p:nvSpPr>
          <p:cNvPr id="3" name="Content Placeholder 2"/>
          <p:cNvSpPr>
            <a:spLocks noGrp="1"/>
          </p:cNvSpPr>
          <p:nvPr>
            <p:ph idx="1"/>
          </p:nvPr>
        </p:nvSpPr>
        <p:spPr/>
        <p:txBody>
          <a:bodyPr>
            <a:noAutofit/>
          </a:bodyPr>
          <a:lstStyle/>
          <a:p>
            <a:pPr marL="0" indent="0">
              <a:buNone/>
            </a:pPr>
            <a:r>
              <a:rPr lang="en-US" sz="2400" dirty="0" smtClean="0">
                <a:ea typeface="ＭＳ Ｐゴシック" charset="-128"/>
                <a:cs typeface="Arial" charset="0"/>
              </a:rPr>
              <a:t>If you are or have a new administrator that needs access to Blues</a:t>
            </a:r>
            <a:r>
              <a:rPr lang="en-US" sz="2400" i="1" dirty="0" smtClean="0">
                <a:ea typeface="ＭＳ Ｐゴシック" charset="-128"/>
                <a:cs typeface="Arial" charset="0"/>
              </a:rPr>
              <a:t>Enroll</a:t>
            </a:r>
            <a:r>
              <a:rPr lang="en-US" sz="2400" dirty="0" smtClean="0">
                <a:ea typeface="ＭＳ Ｐゴシック" charset="-128"/>
                <a:cs typeface="Arial" charset="0"/>
              </a:rPr>
              <a:t>, please send a letter </a:t>
            </a:r>
            <a:r>
              <a:rPr lang="en-US" sz="2400" dirty="0">
                <a:ea typeface="ＭＳ Ｐゴシック" charset="-128"/>
                <a:cs typeface="Arial" charset="0"/>
              </a:rPr>
              <a:t>on </a:t>
            </a:r>
            <a:r>
              <a:rPr lang="en-US" sz="2400" dirty="0" smtClean="0">
                <a:ea typeface="ＭＳ Ｐゴシック" charset="-128"/>
                <a:cs typeface="Arial" charset="0"/>
              </a:rPr>
              <a:t>your school’s letterhead </a:t>
            </a:r>
            <a:r>
              <a:rPr lang="en-US" sz="2400" dirty="0">
                <a:ea typeface="ＭＳ Ｐゴシック" charset="-128"/>
                <a:cs typeface="Arial" charset="0"/>
              </a:rPr>
              <a:t>with </a:t>
            </a:r>
            <a:r>
              <a:rPr lang="en-US" sz="2400" dirty="0" smtClean="0">
                <a:ea typeface="ＭＳ Ｐゴシック" charset="-128"/>
                <a:cs typeface="Arial" charset="0"/>
              </a:rPr>
              <a:t>the following information:</a:t>
            </a:r>
          </a:p>
          <a:p>
            <a:pPr marL="0" indent="0">
              <a:buNone/>
            </a:pPr>
            <a:endParaRPr lang="en-US" sz="2400" dirty="0" smtClean="0">
              <a:ea typeface="ＭＳ Ｐゴシック" charset="-128"/>
              <a:cs typeface="Arial" charset="0"/>
            </a:endParaRPr>
          </a:p>
          <a:p>
            <a:r>
              <a:rPr lang="en-US" sz="2200" dirty="0" smtClean="0">
                <a:ea typeface="ＭＳ Ｐゴシック" charset="-128"/>
                <a:cs typeface="Arial" charset="0"/>
              </a:rPr>
              <a:t>New </a:t>
            </a:r>
            <a:r>
              <a:rPr lang="en-US" sz="2200" dirty="0">
                <a:ea typeface="ＭＳ Ｐゴシック" charset="-128"/>
                <a:cs typeface="Arial" charset="0"/>
              </a:rPr>
              <a:t>user full </a:t>
            </a:r>
            <a:r>
              <a:rPr lang="en-US" sz="2200" dirty="0" smtClean="0">
                <a:ea typeface="ＭＳ Ｐゴシック" charset="-128"/>
                <a:cs typeface="Arial" charset="0"/>
              </a:rPr>
              <a:t>name</a:t>
            </a:r>
          </a:p>
          <a:p>
            <a:r>
              <a:rPr lang="en-US" sz="2200" dirty="0" smtClean="0">
                <a:ea typeface="ＭＳ Ｐゴシック" charset="-128"/>
                <a:cs typeface="Arial" charset="0"/>
              </a:rPr>
              <a:t>Title</a:t>
            </a:r>
          </a:p>
          <a:p>
            <a:r>
              <a:rPr lang="en-US" sz="2200" dirty="0" smtClean="0">
                <a:ea typeface="ＭＳ Ｐゴシック" charset="-128"/>
                <a:cs typeface="Arial" charset="0"/>
              </a:rPr>
              <a:t>Phone number</a:t>
            </a:r>
          </a:p>
          <a:p>
            <a:r>
              <a:rPr lang="en-US" sz="2200" dirty="0" smtClean="0">
                <a:ea typeface="ＭＳ Ｐゴシック" charset="-128"/>
                <a:cs typeface="Arial" charset="0"/>
              </a:rPr>
              <a:t>Fax number</a:t>
            </a:r>
          </a:p>
          <a:p>
            <a:pPr marL="0" indent="0">
              <a:buNone/>
            </a:pPr>
            <a:endParaRPr lang="en-US" sz="2400" dirty="0">
              <a:ea typeface="ＭＳ Ｐゴシック" charset="-128"/>
              <a:cs typeface="Arial" charset="0"/>
            </a:endParaRPr>
          </a:p>
          <a:p>
            <a:pPr marL="0" indent="0">
              <a:buNone/>
            </a:pPr>
            <a:r>
              <a:rPr lang="en-US" sz="2400" dirty="0">
                <a:ea typeface="ＭＳ Ｐゴシック" charset="-128"/>
                <a:cs typeface="Arial" charset="0"/>
              </a:rPr>
              <a:t>Send your request to your Marketing Account Team and they will complete the necessary steps </a:t>
            </a:r>
            <a:r>
              <a:rPr lang="en-US" sz="2400" dirty="0" smtClean="0">
                <a:ea typeface="ＭＳ Ｐゴシック" charset="-128"/>
                <a:cs typeface="Arial" charset="0"/>
              </a:rPr>
              <a:t>to </a:t>
            </a:r>
            <a:r>
              <a:rPr lang="en-US" sz="2400" dirty="0">
                <a:ea typeface="ＭＳ Ｐゴシック" charset="-128"/>
                <a:cs typeface="Arial" charset="0"/>
              </a:rPr>
              <a:t>provide the additional access</a:t>
            </a:r>
            <a:r>
              <a:rPr lang="en-US" sz="2400" dirty="0" smtClean="0">
                <a:ea typeface="ＭＳ Ｐゴシック" charset="-128"/>
                <a:cs typeface="Arial" charset="0"/>
              </a:rPr>
              <a:t>. </a:t>
            </a:r>
            <a:endParaRPr lang="en-US" sz="2400" dirty="0">
              <a:ea typeface="ＭＳ Ｐゴシック" charset="-128"/>
              <a:cs typeface="Arial" charset="0"/>
            </a:endParaRPr>
          </a:p>
          <a:p>
            <a:endParaRPr lang="en-US" sz="2400" dirty="0"/>
          </a:p>
        </p:txBody>
      </p:sp>
      <p:sp>
        <p:nvSpPr>
          <p:cNvPr id="4" name="Slide Number Placeholder 3"/>
          <p:cNvSpPr>
            <a:spLocks noGrp="1"/>
          </p:cNvSpPr>
          <p:nvPr>
            <p:ph type="sldNum" sz="quarter" idx="12"/>
          </p:nvPr>
        </p:nvSpPr>
        <p:spPr/>
        <p:txBody>
          <a:bodyPr/>
          <a:lstStyle/>
          <a:p>
            <a:fld id="{867259DD-D6AD-40F2-A7E5-9D7885077C40}" type="slidenum">
              <a:rPr lang="en-US" smtClean="0"/>
              <a:pPr/>
              <a:t>13</a:t>
            </a:fld>
            <a:endParaRPr lang="en-US" dirty="0"/>
          </a:p>
        </p:txBody>
      </p:sp>
    </p:spTree>
    <p:extLst>
      <p:ext uri="{BB962C8B-B14F-4D97-AF65-F5344CB8AC3E}">
        <p14:creationId xmlns:p14="http://schemas.microsoft.com/office/powerpoint/2010/main" val="1099481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960438"/>
          </a:xfrm>
        </p:spPr>
        <p:txBody>
          <a:bodyPr/>
          <a:lstStyle/>
          <a:p>
            <a:r>
              <a:rPr lang="en-US" dirty="0" smtClean="0"/>
              <a:t>Training</a:t>
            </a:r>
            <a:endParaRPr lang="en-US" dirty="0"/>
          </a:p>
        </p:txBody>
      </p:sp>
      <p:sp>
        <p:nvSpPr>
          <p:cNvPr id="3" name="Content Placeholder 2"/>
          <p:cNvSpPr>
            <a:spLocks noGrp="1"/>
          </p:cNvSpPr>
          <p:nvPr>
            <p:ph idx="1"/>
          </p:nvPr>
        </p:nvSpPr>
        <p:spPr>
          <a:xfrm>
            <a:off x="381000" y="1828799"/>
            <a:ext cx="8382000" cy="4038601"/>
          </a:xfrm>
        </p:spPr>
        <p:txBody>
          <a:bodyPr>
            <a:normAutofit/>
          </a:bodyPr>
          <a:lstStyle/>
          <a:p>
            <a:pPr marL="0" indent="0">
              <a:buNone/>
            </a:pPr>
            <a:r>
              <a:rPr lang="en-US" sz="2400" dirty="0" smtClean="0">
                <a:cs typeface="Arial" pitchFamily="34" charset="0"/>
              </a:rPr>
              <a:t>Benefitfocus offers an in-depth, one-hour training session.  </a:t>
            </a:r>
          </a:p>
          <a:p>
            <a:pPr marL="0" indent="0">
              <a:buNone/>
            </a:pPr>
            <a:endParaRPr lang="en-US" sz="2400" dirty="0">
              <a:cs typeface="Arial" pitchFamily="34" charset="0"/>
            </a:endParaRPr>
          </a:p>
          <a:p>
            <a:pPr marL="0" lvl="1" indent="0">
              <a:buNone/>
            </a:pPr>
            <a:r>
              <a:rPr lang="en-US" sz="2400" dirty="0" smtClean="0">
                <a:cs typeface="Arial" pitchFamily="34" charset="0"/>
              </a:rPr>
              <a:t>To register for a time that fits your schedule, go to </a:t>
            </a:r>
            <a:r>
              <a:rPr lang="en-US" sz="2400" u="sng" dirty="0">
                <a:solidFill>
                  <a:srgbClr val="0000FF"/>
                </a:solidFill>
                <a:cs typeface="Arial" pitchFamily="34" charset="0"/>
              </a:rPr>
              <a:t>h</a:t>
            </a:r>
            <a:r>
              <a:rPr lang="en-US" sz="2400" u="sng" dirty="0">
                <a:solidFill>
                  <a:srgbClr val="0000FF"/>
                </a:solidFill>
                <a:cs typeface="Arial" pitchFamily="34" charset="0"/>
                <a:hlinkClick r:id="rId2"/>
              </a:rPr>
              <a:t>ttp</a:t>
            </a:r>
            <a:r>
              <a:rPr lang="en-US" sz="2400" u="sng" dirty="0" smtClean="0">
                <a:solidFill>
                  <a:srgbClr val="0000FF"/>
                </a:solidFill>
                <a:cs typeface="Arial" pitchFamily="34" charset="0"/>
                <a:hlinkClick r:id="rId2"/>
              </a:rPr>
              <a:t>://www.benefitfocus.com/trainings/online-enrollment/</a:t>
            </a:r>
            <a:r>
              <a:rPr lang="en-US" sz="2400" dirty="0" smtClean="0">
                <a:cs typeface="Arial" pitchFamily="34" charset="0"/>
              </a:rPr>
              <a:t>.</a:t>
            </a:r>
          </a:p>
          <a:p>
            <a:pPr marL="0" indent="0">
              <a:buNone/>
            </a:pPr>
            <a:endParaRPr lang="en-US" sz="2400" dirty="0">
              <a:cs typeface="Arial" pitchFamily="34" charset="0"/>
            </a:endParaRPr>
          </a:p>
          <a:p>
            <a:pPr marL="0" indent="0">
              <a:buNone/>
            </a:pPr>
            <a:r>
              <a:rPr lang="en-US" sz="2400" dirty="0" smtClean="0">
                <a:cs typeface="Arial" pitchFamily="34" charset="0"/>
              </a:rPr>
              <a:t>There are many HR admins on the line during the training, so it is not specific, but it is very helpful. </a:t>
            </a:r>
          </a:p>
          <a:p>
            <a:pPr marL="0" indent="0">
              <a:buNone/>
            </a:pPr>
            <a:endParaRPr lang="en-US" sz="19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67259DD-D6AD-40F2-A7E5-9D7885077C40}" type="slidenum">
              <a:rPr lang="en-US" smtClean="0"/>
              <a:pPr/>
              <a:t>14</a:t>
            </a:fld>
            <a:endParaRPr lang="en-US" dirty="0"/>
          </a:p>
        </p:txBody>
      </p:sp>
    </p:spTree>
    <p:extLst>
      <p:ext uri="{BB962C8B-B14F-4D97-AF65-F5344CB8AC3E}">
        <p14:creationId xmlns:p14="http://schemas.microsoft.com/office/powerpoint/2010/main" val="2129517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pic>
        <p:nvPicPr>
          <p:cNvPr id="5" name="Content Placeholder 4"/>
          <p:cNvPicPr>
            <a:picLocks noGrp="1" noChangeAspect="1"/>
          </p:cNvPicPr>
          <p:nvPr>
            <p:ph idx="1"/>
          </p:nvPr>
        </p:nvPicPr>
        <p:blipFill>
          <a:blip r:embed="rId2"/>
          <a:stretch>
            <a:fillRect/>
          </a:stretch>
        </p:blipFill>
        <p:spPr>
          <a:xfrm>
            <a:off x="5029200" y="701040"/>
            <a:ext cx="3802358" cy="5852160"/>
          </a:xfrm>
          <a:prstGeom prst="rect">
            <a:avLst/>
          </a:prstGeom>
        </p:spPr>
      </p:pic>
      <p:sp>
        <p:nvSpPr>
          <p:cNvPr id="4" name="Slide Number Placeholder 3"/>
          <p:cNvSpPr>
            <a:spLocks noGrp="1"/>
          </p:cNvSpPr>
          <p:nvPr>
            <p:ph type="sldNum" sz="quarter" idx="12"/>
          </p:nvPr>
        </p:nvSpPr>
        <p:spPr/>
        <p:txBody>
          <a:bodyPr/>
          <a:lstStyle/>
          <a:p>
            <a:fld id="{867259DD-D6AD-40F2-A7E5-9D7885077C40}" type="slidenum">
              <a:rPr lang="en-US" smtClean="0"/>
              <a:pPr/>
              <a:t>15</a:t>
            </a:fld>
            <a:endParaRPr lang="en-US" dirty="0"/>
          </a:p>
        </p:txBody>
      </p:sp>
      <p:sp>
        <p:nvSpPr>
          <p:cNvPr id="7" name="Rectangle 6"/>
          <p:cNvSpPr/>
          <p:nvPr/>
        </p:nvSpPr>
        <p:spPr>
          <a:xfrm>
            <a:off x="457200" y="2274838"/>
            <a:ext cx="4572000" cy="2308324"/>
          </a:xfrm>
          <a:prstGeom prst="rect">
            <a:avLst/>
          </a:prstGeom>
        </p:spPr>
        <p:txBody>
          <a:bodyPr>
            <a:spAutoFit/>
          </a:bodyPr>
          <a:lstStyle/>
          <a:p>
            <a:pPr algn="ctr"/>
            <a:r>
              <a:rPr lang="en-US" b="1" dirty="0">
                <a:solidFill>
                  <a:prstClr val="black"/>
                </a:solidFill>
              </a:rPr>
              <a:t>Online Enrollment Training</a:t>
            </a:r>
          </a:p>
          <a:p>
            <a:r>
              <a:rPr lang="en-US" dirty="0">
                <a:solidFill>
                  <a:prstClr val="black"/>
                </a:solidFill>
              </a:rPr>
              <a:t>This training will cover how to utilize the Online Enrollment application for benefit enrollment and maintenance.   This session will cover all aspects of employee benefit management, such as initial enrollment, terminating employment, cancelling benefits and making changes due to life events.</a:t>
            </a:r>
          </a:p>
        </p:txBody>
      </p:sp>
    </p:spTree>
    <p:extLst>
      <p:ext uri="{BB962C8B-B14F-4D97-AF65-F5344CB8AC3E}">
        <p14:creationId xmlns:p14="http://schemas.microsoft.com/office/powerpoint/2010/main" val="623272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Tools</a:t>
            </a:r>
            <a:endParaRPr lang="en-US" dirty="0"/>
          </a:p>
        </p:txBody>
      </p:sp>
      <p:sp>
        <p:nvSpPr>
          <p:cNvPr id="5" name="Slide Number Placeholder 4"/>
          <p:cNvSpPr>
            <a:spLocks noGrp="1"/>
          </p:cNvSpPr>
          <p:nvPr>
            <p:ph type="sldNum" sz="quarter" idx="12"/>
          </p:nvPr>
        </p:nvSpPr>
        <p:spPr/>
        <p:txBody>
          <a:bodyPr/>
          <a:lstStyle/>
          <a:p>
            <a:fld id="{92529584-A255-5A4B-9205-4E7FA07EA1E0}" type="slidenum">
              <a:rPr lang="en-US" smtClean="0"/>
              <a:pPr/>
              <a:t>16</a:t>
            </a:fld>
            <a:endParaRPr lang="en-US" dirty="0"/>
          </a:p>
        </p:txBody>
      </p:sp>
      <p:pic>
        <p:nvPicPr>
          <p:cNvPr id="1030" name="Picture 6" descr="C:\Users\TWYLA~1.SWE\AppData\Local\Temp\SNAGHTMLb4f5c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26" y="1752600"/>
            <a:ext cx="889377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34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39762"/>
            <a:ext cx="8229600" cy="655638"/>
          </a:xfrm>
        </p:spPr>
        <p:txBody>
          <a:bodyPr/>
          <a:lstStyle/>
          <a:p>
            <a:r>
              <a:rPr lang="en-US" dirty="0" smtClean="0"/>
              <a:t>Blues</a:t>
            </a:r>
            <a:r>
              <a:rPr lang="en-US" i="1" dirty="0" smtClean="0"/>
              <a:t>Enroll</a:t>
            </a:r>
            <a:r>
              <a:rPr lang="en-US" dirty="0" smtClean="0"/>
              <a:t> Support</a:t>
            </a:r>
            <a:endParaRPr lang="en-US" dirty="0"/>
          </a:p>
        </p:txBody>
      </p:sp>
      <p:sp>
        <p:nvSpPr>
          <p:cNvPr id="7" name="Content Placeholder 6"/>
          <p:cNvSpPr>
            <a:spLocks noGrp="1"/>
          </p:cNvSpPr>
          <p:nvPr>
            <p:ph idx="1"/>
          </p:nvPr>
        </p:nvSpPr>
        <p:spPr>
          <a:xfrm>
            <a:off x="457200" y="1600200"/>
            <a:ext cx="8229600" cy="4397683"/>
          </a:xfrm>
        </p:spPr>
        <p:txBody>
          <a:bodyPr>
            <a:normAutofit fontScale="62500" lnSpcReduction="20000"/>
          </a:bodyPr>
          <a:lstStyle/>
          <a:p>
            <a:pPr marL="0" indent="0">
              <a:buNone/>
            </a:pPr>
            <a:r>
              <a:rPr lang="en-US" sz="3400" dirty="0" smtClean="0"/>
              <a:t>You have many levels of support.</a:t>
            </a:r>
          </a:p>
          <a:p>
            <a:endParaRPr lang="en-US" sz="3400" dirty="0"/>
          </a:p>
          <a:p>
            <a:r>
              <a:rPr lang="en-US" sz="3500" dirty="0" smtClean="0"/>
              <a:t>BCBSNE eEnroll Support Team </a:t>
            </a:r>
          </a:p>
          <a:p>
            <a:pPr lvl="1"/>
            <a:r>
              <a:rPr lang="en-US" sz="3500" dirty="0"/>
              <a:t>I</a:t>
            </a:r>
            <a:r>
              <a:rPr lang="en-US" sz="3500" dirty="0" smtClean="0"/>
              <a:t>s available to assist in resetting </a:t>
            </a:r>
            <a:r>
              <a:rPr lang="en-US" sz="3500" dirty="0"/>
              <a:t>your login </a:t>
            </a:r>
            <a:r>
              <a:rPr lang="en-US" sz="3500" dirty="0" smtClean="0"/>
              <a:t>credentials or navigating through Blues</a:t>
            </a:r>
            <a:r>
              <a:rPr lang="en-US" sz="3500" i="1" dirty="0" smtClean="0"/>
              <a:t>Enroll</a:t>
            </a:r>
            <a:r>
              <a:rPr lang="en-US" sz="3500" dirty="0" smtClean="0"/>
              <a:t> system. Please contact us at </a:t>
            </a:r>
            <a:r>
              <a:rPr lang="en-US" sz="3500" u="sng" dirty="0" smtClean="0">
                <a:hlinkClick r:id="rId2"/>
              </a:rPr>
              <a:t>eEnrollSupportTeam@nebraskablue.com</a:t>
            </a:r>
            <a:r>
              <a:rPr lang="en-US" sz="3500" u="sng" dirty="0" smtClean="0"/>
              <a:t>.</a:t>
            </a:r>
            <a:r>
              <a:rPr lang="en-US" sz="3500" dirty="0" smtClean="0"/>
              <a:t> </a:t>
            </a:r>
            <a:r>
              <a:rPr lang="en-US" sz="3500" dirty="0"/>
              <a:t> </a:t>
            </a:r>
          </a:p>
          <a:p>
            <a:pPr marL="0" indent="0">
              <a:buNone/>
            </a:pPr>
            <a:r>
              <a:rPr lang="en-US" sz="3500" dirty="0"/>
              <a:t> </a:t>
            </a:r>
          </a:p>
          <a:p>
            <a:pPr>
              <a:spcBef>
                <a:spcPts val="1075"/>
              </a:spcBef>
            </a:pPr>
            <a:r>
              <a:rPr lang="en-US" sz="3500" dirty="0" smtClean="0"/>
              <a:t>Benefitfocus Blues</a:t>
            </a:r>
            <a:r>
              <a:rPr lang="en-US" sz="3500" i="1" dirty="0" smtClean="0"/>
              <a:t>Enroll</a:t>
            </a:r>
            <a:r>
              <a:rPr lang="en-US" sz="3500" dirty="0" smtClean="0"/>
              <a:t> </a:t>
            </a:r>
            <a:r>
              <a:rPr lang="en-US" sz="3500" dirty="0"/>
              <a:t>Support Line</a:t>
            </a:r>
          </a:p>
          <a:p>
            <a:pPr lvl="1">
              <a:spcBef>
                <a:spcPts val="1075"/>
              </a:spcBef>
            </a:pPr>
            <a:r>
              <a:rPr lang="en-US" sz="3500" dirty="0"/>
              <a:t>You will find the Blues</a:t>
            </a:r>
            <a:r>
              <a:rPr lang="en-US" sz="3500" i="1" dirty="0"/>
              <a:t>Enroll</a:t>
            </a:r>
            <a:r>
              <a:rPr lang="en-US" sz="3500" dirty="0"/>
              <a:t> Support Line phone number in the bottom right corner of each screen in </a:t>
            </a:r>
            <a:r>
              <a:rPr lang="en-US" sz="3500" dirty="0" smtClean="0"/>
              <a:t>Blues</a:t>
            </a:r>
            <a:r>
              <a:rPr lang="en-US" sz="3500" i="1" dirty="0" smtClean="0"/>
              <a:t>Enroll.</a:t>
            </a:r>
          </a:p>
          <a:p>
            <a:pPr marL="457200" lvl="1" indent="0">
              <a:spcBef>
                <a:spcPts val="1075"/>
              </a:spcBef>
              <a:buNone/>
            </a:pPr>
            <a:r>
              <a:rPr lang="en-US" sz="3500" dirty="0"/>
              <a:t> </a:t>
            </a:r>
          </a:p>
          <a:p>
            <a:r>
              <a:rPr lang="en-US" sz="3500" dirty="0"/>
              <a:t>All other concerns should be directed to your BCBSNE Marketing Account Team. </a:t>
            </a:r>
            <a:endParaRPr lang="en-US" sz="3500" dirty="0" smtClean="0"/>
          </a:p>
          <a:p>
            <a:pPr>
              <a:spcBef>
                <a:spcPts val="1075"/>
              </a:spcBef>
            </a:pPr>
            <a:endParaRPr lang="en-US" dirty="0"/>
          </a:p>
          <a:p>
            <a:pPr>
              <a:spcBef>
                <a:spcPts val="1075"/>
              </a:spcBef>
            </a:pPr>
            <a:endParaRPr lang="en-US" dirty="0" smtClean="0"/>
          </a:p>
          <a:p>
            <a:pPr>
              <a:spcBef>
                <a:spcPts val="1075"/>
              </a:spcBef>
            </a:pPr>
            <a:endParaRPr lang="en-US" dirty="0"/>
          </a:p>
        </p:txBody>
      </p:sp>
      <p:sp>
        <p:nvSpPr>
          <p:cNvPr id="5" name="Slide Number Placeholder 4"/>
          <p:cNvSpPr>
            <a:spLocks noGrp="1"/>
          </p:cNvSpPr>
          <p:nvPr>
            <p:ph type="sldNum" sz="quarter" idx="12"/>
          </p:nvPr>
        </p:nvSpPr>
        <p:spPr/>
        <p:txBody>
          <a:bodyPr/>
          <a:lstStyle/>
          <a:p>
            <a:fld id="{EBF21335-E7AE-6747-AFE9-B8FC5BF11604}" type="slidenum">
              <a:rPr lang="en-US" smtClean="0"/>
              <a:pPr/>
              <a:t>17</a:t>
            </a:fld>
            <a:endParaRPr lang="en-US" dirty="0"/>
          </a:p>
        </p:txBody>
      </p:sp>
    </p:spTree>
    <p:extLst>
      <p:ext uri="{BB962C8B-B14F-4D97-AF65-F5344CB8AC3E}">
        <p14:creationId xmlns:p14="http://schemas.microsoft.com/office/powerpoint/2010/main" val="38475715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467600" cy="1371600"/>
          </a:xfrm>
        </p:spPr>
        <p:txBody>
          <a:bodyPr>
            <a:normAutofit/>
          </a:bodyPr>
          <a:lstStyle/>
          <a:p>
            <a:r>
              <a:rPr lang="en-US" dirty="0" smtClean="0"/>
              <a:t>EHA Subgroup Application &amp; Web Portal </a:t>
            </a:r>
            <a:endParaRPr lang="en-US" dirty="0"/>
          </a:p>
        </p:txBody>
      </p:sp>
      <p:sp>
        <p:nvSpPr>
          <p:cNvPr id="3" name="Content Placeholder 2"/>
          <p:cNvSpPr>
            <a:spLocks noGrp="1"/>
          </p:cNvSpPr>
          <p:nvPr>
            <p:ph type="subTitle" idx="1"/>
          </p:nvPr>
        </p:nvSpPr>
        <p:spPr>
          <a:xfrm>
            <a:off x="762000" y="2362200"/>
            <a:ext cx="4343400" cy="1295399"/>
          </a:xfrm>
        </p:spPr>
        <p:txBody>
          <a:bodyPr>
            <a:normAutofit/>
          </a:bodyPr>
          <a:lstStyle/>
          <a:p>
            <a:pPr marL="0" indent="0">
              <a:buNone/>
            </a:pPr>
            <a:endParaRPr lang="en-US" dirty="0" smtClean="0"/>
          </a:p>
          <a:p>
            <a:pPr marL="0" indent="0">
              <a:buNone/>
            </a:pPr>
            <a:r>
              <a:rPr lang="en-US" sz="1800" dirty="0" smtClean="0"/>
              <a:t>Samantha Nowatzke</a:t>
            </a:r>
            <a:endParaRPr lang="en-US" sz="1800" dirty="0"/>
          </a:p>
        </p:txBody>
      </p:sp>
      <p:sp>
        <p:nvSpPr>
          <p:cNvPr id="4" name="Footer Placeholder 3"/>
          <p:cNvSpPr>
            <a:spLocks noGrp="1"/>
          </p:cNvSpPr>
          <p:nvPr>
            <p:ph type="ftr" sz="quarter" idx="4294967295"/>
          </p:nvPr>
        </p:nvSpPr>
        <p:spPr>
          <a:xfrm>
            <a:off x="0" y="6553200"/>
            <a:ext cx="4724400" cy="273050"/>
          </a:xfrm>
        </p:spPr>
        <p:txBody>
          <a:bodyPr/>
          <a:lstStyle/>
          <a:p>
            <a:r>
              <a:rPr lang="en-US" dirty="0" smtClean="0"/>
              <a:t>BLUE CROSS AND BLUE SHIELD OF NEBRASKA</a:t>
            </a:r>
            <a:endParaRPr lang="en-US" dirty="0"/>
          </a:p>
        </p:txBody>
      </p:sp>
      <p:sp>
        <p:nvSpPr>
          <p:cNvPr id="5" name="Slide Number Placeholder 4"/>
          <p:cNvSpPr>
            <a:spLocks noGrp="1"/>
          </p:cNvSpPr>
          <p:nvPr>
            <p:ph type="sldNum" sz="quarter" idx="4294967295"/>
          </p:nvPr>
        </p:nvSpPr>
        <p:spPr>
          <a:xfrm>
            <a:off x="7010400" y="6553200"/>
            <a:ext cx="2133600" cy="168275"/>
          </a:xfrm>
        </p:spPr>
        <p:txBody>
          <a:bodyPr/>
          <a:lstStyle/>
          <a:p>
            <a:fld id="{476F3A80-95F1-4066-B97D-DAA75963208D}" type="slidenum">
              <a:rPr lang="en-US" smtClean="0"/>
              <a:pPr/>
              <a:t>18</a:t>
            </a:fld>
            <a:endParaRPr lang="en-US" dirty="0"/>
          </a:p>
        </p:txBody>
      </p:sp>
    </p:spTree>
    <p:extLst>
      <p:ext uri="{BB962C8B-B14F-4D97-AF65-F5344CB8AC3E}">
        <p14:creationId xmlns:p14="http://schemas.microsoft.com/office/powerpoint/2010/main" val="2514407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 Group Application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19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71" y="1469571"/>
            <a:ext cx="82295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753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181600" y="1611868"/>
            <a:ext cx="3962400" cy="4484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Statewide, Nationwide, and Around the World</a:t>
            </a:r>
            <a:endParaRPr lang="en-US" dirty="0"/>
          </a:p>
        </p:txBody>
      </p:sp>
      <p:sp>
        <p:nvSpPr>
          <p:cNvPr id="3" name="Content Placeholder 2"/>
          <p:cNvSpPr>
            <a:spLocks noGrp="1"/>
          </p:cNvSpPr>
          <p:nvPr>
            <p:ph idx="1"/>
          </p:nvPr>
        </p:nvSpPr>
        <p:spPr>
          <a:xfrm>
            <a:off x="457200" y="1600200"/>
            <a:ext cx="4419600" cy="4525963"/>
          </a:xfrm>
        </p:spPr>
        <p:txBody>
          <a:bodyPr/>
          <a:lstStyle/>
          <a:p>
            <a:r>
              <a:rPr lang="en-US" baseline="30000" dirty="0" smtClean="0"/>
              <a:t>Blue Plans represents </a:t>
            </a:r>
            <a:r>
              <a:rPr lang="en-US" baseline="30000" dirty="0"/>
              <a:t>the nation’s largest and most experienced health care </a:t>
            </a:r>
            <a:r>
              <a:rPr lang="en-US" baseline="30000" dirty="0" smtClean="0"/>
              <a:t>benefit </a:t>
            </a:r>
            <a:r>
              <a:rPr lang="en-US" baseline="30000" dirty="0"/>
              <a:t>companies</a:t>
            </a:r>
            <a:r>
              <a:rPr lang="en-US" baseline="30000" dirty="0" smtClean="0"/>
              <a:t>.</a:t>
            </a:r>
          </a:p>
          <a:p>
            <a:r>
              <a:rPr lang="en-US" baseline="30000" dirty="0"/>
              <a:t>Blue </a:t>
            </a:r>
            <a:r>
              <a:rPr lang="en-US" baseline="30000" dirty="0" smtClean="0"/>
              <a:t>Plans </a:t>
            </a:r>
            <a:r>
              <a:rPr lang="en-US" baseline="30000" dirty="0"/>
              <a:t>cover 100 million people—</a:t>
            </a:r>
            <a:r>
              <a:rPr lang="en-US" b="1" baseline="30000" dirty="0"/>
              <a:t>nearly one-third of all Americans</a:t>
            </a:r>
            <a:r>
              <a:rPr lang="en-US" baseline="30000" dirty="0"/>
              <a:t>—in</a:t>
            </a:r>
            <a:r>
              <a:rPr lang="en-US" b="1" baseline="30000" dirty="0"/>
              <a:t> </a:t>
            </a:r>
            <a:r>
              <a:rPr lang="en-US" baseline="30000" dirty="0"/>
              <a:t>all 50 states, the District of Columbia and Puerto Rico</a:t>
            </a:r>
            <a:r>
              <a:rPr lang="en-US" baseline="30000" dirty="0" smtClean="0"/>
              <a:t>.</a:t>
            </a:r>
          </a:p>
          <a:p>
            <a:r>
              <a:rPr lang="en-US" baseline="30000" dirty="0"/>
              <a:t>Blue Cross and Blue Shield of Nebraska insures or provides </a:t>
            </a:r>
            <a:r>
              <a:rPr lang="en-US" baseline="30000" dirty="0" smtClean="0"/>
              <a:t/>
            </a:r>
            <a:br>
              <a:rPr lang="en-US" baseline="30000" dirty="0" smtClean="0"/>
            </a:br>
            <a:r>
              <a:rPr lang="en-US" baseline="30000" dirty="0" smtClean="0"/>
              <a:t>benefit </a:t>
            </a:r>
            <a:r>
              <a:rPr lang="en-US" baseline="30000" dirty="0"/>
              <a:t>administration for more </a:t>
            </a:r>
            <a:r>
              <a:rPr lang="en-US" baseline="30000" dirty="0" smtClean="0"/>
              <a:t/>
            </a:r>
            <a:br>
              <a:rPr lang="en-US" baseline="30000" dirty="0" smtClean="0"/>
            </a:br>
            <a:r>
              <a:rPr lang="en-US" baseline="30000" dirty="0" smtClean="0"/>
              <a:t>than </a:t>
            </a:r>
            <a:r>
              <a:rPr lang="en-US" b="1" baseline="30000" dirty="0"/>
              <a:t>700,000 people</a:t>
            </a:r>
            <a:r>
              <a:rPr lang="en-US" baseline="30000" dirty="0"/>
              <a:t>. </a:t>
            </a:r>
          </a:p>
        </p:txBody>
      </p:sp>
      <p:sp>
        <p:nvSpPr>
          <p:cNvPr id="4" name="Footer Placeholder 3"/>
          <p:cNvSpPr>
            <a:spLocks noGrp="1"/>
          </p:cNvSpPr>
          <p:nvPr>
            <p:ph type="ftr" sz="quarter" idx="11"/>
          </p:nvPr>
        </p:nvSpPr>
        <p:spPr/>
        <p:txBody>
          <a:bodyPr/>
          <a:lstStyle/>
          <a:p>
            <a:r>
              <a:rPr lang="en-US" dirty="0" smtClean="0"/>
              <a:t>BLUE CROSS AND BLUE SHIELD OF NEBRASKA</a:t>
            </a:r>
            <a:endParaRPr lang="en-US" dirty="0"/>
          </a:p>
        </p:txBody>
      </p:sp>
      <p:sp>
        <p:nvSpPr>
          <p:cNvPr id="5" name="Slide Number Placeholder 4"/>
          <p:cNvSpPr>
            <a:spLocks noGrp="1"/>
          </p:cNvSpPr>
          <p:nvPr>
            <p:ph type="sldNum" sz="quarter" idx="12"/>
          </p:nvPr>
        </p:nvSpPr>
        <p:spPr/>
        <p:txBody>
          <a:bodyPr/>
          <a:lstStyle/>
          <a:p>
            <a:fld id="{476F3A80-95F1-4066-B97D-DAA75963208D}" type="slidenum">
              <a:rPr lang="en-US" smtClean="0"/>
              <a:pPr/>
              <a:t>2</a:t>
            </a:fld>
            <a:endParaRPr lang="en-US" dirty="0"/>
          </a:p>
        </p:txBody>
      </p:sp>
      <p:graphicFrame>
        <p:nvGraphicFramePr>
          <p:cNvPr id="6" name="Chart 5"/>
          <p:cNvGraphicFramePr/>
          <p:nvPr>
            <p:extLst>
              <p:ext uri="{D42A27DB-BD31-4B8C-83A1-F6EECF244321}">
                <p14:modId xmlns:p14="http://schemas.microsoft.com/office/powerpoint/2010/main" val="277016143"/>
              </p:ext>
            </p:extLst>
          </p:nvPr>
        </p:nvGraphicFramePr>
        <p:xfrm>
          <a:off x="5867400" y="2133600"/>
          <a:ext cx="3124200" cy="2082800"/>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a:off x="6830090" y="2575590"/>
            <a:ext cx="1198821" cy="11988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693860" y="2678668"/>
            <a:ext cx="1471280" cy="861774"/>
          </a:xfrm>
          <a:prstGeom prst="rect">
            <a:avLst/>
          </a:prstGeom>
          <a:noFill/>
        </p:spPr>
        <p:txBody>
          <a:bodyPr wrap="square" rtlCol="0">
            <a:spAutoFit/>
          </a:bodyPr>
          <a:lstStyle/>
          <a:p>
            <a:pPr algn="ctr"/>
            <a:r>
              <a:rPr lang="en-US" sz="3500" b="1" dirty="0" smtClean="0">
                <a:solidFill>
                  <a:schemeClr val="accent1"/>
                </a:solidFill>
                <a:latin typeface="+mj-lt"/>
              </a:rPr>
              <a:t>92% </a:t>
            </a:r>
          </a:p>
          <a:p>
            <a:pPr algn="ctr"/>
            <a:r>
              <a:rPr lang="en-US" sz="1500" dirty="0" smtClean="0">
                <a:solidFill>
                  <a:schemeClr val="accent1"/>
                </a:solidFill>
              </a:rPr>
              <a:t>Physicians</a:t>
            </a:r>
            <a:endParaRPr lang="en-US" sz="1500" dirty="0">
              <a:solidFill>
                <a:schemeClr val="accent1"/>
              </a:solidFill>
            </a:endParaRPr>
          </a:p>
        </p:txBody>
      </p:sp>
      <p:graphicFrame>
        <p:nvGraphicFramePr>
          <p:cNvPr id="11" name="Chart 10"/>
          <p:cNvGraphicFramePr/>
          <p:nvPr>
            <p:extLst>
              <p:ext uri="{D42A27DB-BD31-4B8C-83A1-F6EECF244321}">
                <p14:modId xmlns:p14="http://schemas.microsoft.com/office/powerpoint/2010/main" val="272293942"/>
              </p:ext>
            </p:extLst>
          </p:nvPr>
        </p:nvGraphicFramePr>
        <p:xfrm>
          <a:off x="5867400" y="3911600"/>
          <a:ext cx="3124200" cy="2082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a:xfrm>
            <a:off x="6830090" y="4353590"/>
            <a:ext cx="1198821" cy="11988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693860" y="4456668"/>
            <a:ext cx="1471280" cy="861774"/>
          </a:xfrm>
          <a:prstGeom prst="rect">
            <a:avLst/>
          </a:prstGeom>
          <a:noFill/>
        </p:spPr>
        <p:txBody>
          <a:bodyPr wrap="square" rtlCol="0">
            <a:spAutoFit/>
          </a:bodyPr>
          <a:lstStyle/>
          <a:p>
            <a:pPr algn="ctr"/>
            <a:r>
              <a:rPr lang="en-US" sz="3500" b="1" dirty="0" smtClean="0">
                <a:solidFill>
                  <a:schemeClr val="accent4"/>
                </a:solidFill>
                <a:latin typeface="+mj-lt"/>
              </a:rPr>
              <a:t>96% </a:t>
            </a:r>
          </a:p>
          <a:p>
            <a:pPr algn="ctr"/>
            <a:r>
              <a:rPr lang="en-US" sz="1500" dirty="0" smtClean="0">
                <a:solidFill>
                  <a:schemeClr val="accent4"/>
                </a:solidFill>
              </a:rPr>
              <a:t>Hospitals</a:t>
            </a:r>
            <a:endParaRPr lang="en-US" sz="1500" dirty="0">
              <a:solidFill>
                <a:schemeClr val="accent4"/>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3268" y="3109555"/>
            <a:ext cx="1743743" cy="1743743"/>
          </a:xfrm>
          <a:prstGeom prst="rect">
            <a:avLst/>
          </a:prstGeom>
        </p:spPr>
      </p:pic>
      <p:sp>
        <p:nvSpPr>
          <p:cNvPr id="15" name="TextBox 14"/>
          <p:cNvSpPr txBox="1"/>
          <p:nvPr/>
        </p:nvSpPr>
        <p:spPr>
          <a:xfrm>
            <a:off x="5600700" y="1828800"/>
            <a:ext cx="3124200" cy="369332"/>
          </a:xfrm>
          <a:prstGeom prst="rect">
            <a:avLst/>
          </a:prstGeom>
          <a:noFill/>
        </p:spPr>
        <p:txBody>
          <a:bodyPr wrap="square" rtlCol="0">
            <a:spAutoFit/>
          </a:bodyPr>
          <a:lstStyle/>
          <a:p>
            <a:pPr algn="ctr"/>
            <a:r>
              <a:rPr lang="en-US" b="1" dirty="0" smtClean="0">
                <a:solidFill>
                  <a:schemeClr val="tx2"/>
                </a:solidFill>
              </a:rPr>
              <a:t>Members have access to:</a:t>
            </a:r>
            <a:endParaRPr lang="en-US" b="1" dirty="0">
              <a:solidFill>
                <a:schemeClr val="tx2"/>
              </a:solidFill>
            </a:endParaRPr>
          </a:p>
        </p:txBody>
      </p:sp>
    </p:spTree>
    <p:extLst>
      <p:ext uri="{BB962C8B-B14F-4D97-AF65-F5344CB8AC3E}">
        <p14:creationId xmlns:p14="http://schemas.microsoft.com/office/powerpoint/2010/main" val="201529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Subgroup Application</a:t>
            </a:r>
            <a:endParaRPr lang="en-US"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20</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2" r="-31" b="2566"/>
          <a:stretch/>
        </p:blipFill>
        <p:spPr bwMode="auto">
          <a:xfrm>
            <a:off x="304800" y="1981200"/>
            <a:ext cx="830233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574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Group Application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21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89913" cy="490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434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Group Application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22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3" y="1524001"/>
            <a:ext cx="8186057"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94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Group Application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23</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05800" cy="475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941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Group Application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24</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489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123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Group Application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25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199"/>
            <a:ext cx="8305800" cy="484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554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Group Application </a:t>
            </a:r>
          </a:p>
        </p:txBody>
      </p:sp>
      <p:sp>
        <p:nvSpPr>
          <p:cNvPr id="3" name="Content Placeholder 2"/>
          <p:cNvSpPr>
            <a:spLocks noGrp="1"/>
          </p:cNvSpPr>
          <p:nvPr>
            <p:ph idx="1"/>
          </p:nvPr>
        </p:nvSpPr>
        <p:spPr>
          <a:xfrm>
            <a:off x="457200" y="1600200"/>
            <a:ext cx="8229600" cy="1828800"/>
          </a:xfrm>
        </p:spPr>
        <p:txBody>
          <a:bodyPr/>
          <a:lstStyle/>
          <a:p>
            <a:endParaRPr lang="en-US"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26</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56456"/>
            <a:ext cx="5353050" cy="16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83820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902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Time Line </a:t>
            </a:r>
            <a:endParaRPr lang="en-US" dirty="0"/>
          </a:p>
        </p:txBody>
      </p:sp>
      <p:sp>
        <p:nvSpPr>
          <p:cNvPr id="4" name="Footer Placeholder 3"/>
          <p:cNvSpPr>
            <a:spLocks noGrp="1"/>
          </p:cNvSpPr>
          <p:nvPr>
            <p:ph type="ftr" sz="quarter" idx="11"/>
          </p:nvPr>
        </p:nvSpPr>
        <p:spPr/>
        <p:txBody>
          <a:bodyPr/>
          <a:lstStyle/>
          <a:p>
            <a:r>
              <a:rPr lang="en-US" dirty="0" smtClean="0"/>
              <a:t>BLUE CROSS AND BLUE SHIELD OF NEBRASKA</a:t>
            </a:r>
            <a:endParaRPr lang="en-US" dirty="0"/>
          </a:p>
        </p:txBody>
      </p:sp>
      <p:sp>
        <p:nvSpPr>
          <p:cNvPr id="5" name="Slide Number Placeholder 4"/>
          <p:cNvSpPr>
            <a:spLocks noGrp="1"/>
          </p:cNvSpPr>
          <p:nvPr>
            <p:ph type="sldNum" sz="quarter" idx="12"/>
          </p:nvPr>
        </p:nvSpPr>
        <p:spPr/>
        <p:txBody>
          <a:bodyPr/>
          <a:lstStyle/>
          <a:p>
            <a:fld id="{476F3A80-95F1-4066-B97D-DAA75963208D}" type="slidenum">
              <a:rPr lang="en-US" smtClean="0"/>
              <a:pPr/>
              <a:t>27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7885961"/>
              </p:ext>
            </p:extLst>
          </p:nvPr>
        </p:nvGraphicFramePr>
        <p:xfrm>
          <a:off x="152400" y="1722438"/>
          <a:ext cx="88392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599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6553200" cy="1143000"/>
          </a:xfrm>
        </p:spPr>
        <p:txBody>
          <a:bodyPr>
            <a:normAutofit/>
          </a:bodyPr>
          <a:lstStyle/>
          <a:p>
            <a:pPr algn="ctr"/>
            <a:r>
              <a:rPr lang="en-US" sz="4800" dirty="0" smtClean="0"/>
              <a:t>Administrative Updates</a:t>
            </a:r>
            <a:endParaRPr lang="en-US" sz="4800" dirty="0"/>
          </a:p>
        </p:txBody>
      </p:sp>
      <p:sp>
        <p:nvSpPr>
          <p:cNvPr id="3" name="Content Placeholder 2"/>
          <p:cNvSpPr>
            <a:spLocks noGrp="1"/>
          </p:cNvSpPr>
          <p:nvPr>
            <p:ph type="subTitle" idx="1"/>
          </p:nvPr>
        </p:nvSpPr>
        <p:spPr>
          <a:xfrm>
            <a:off x="762000" y="2438400"/>
            <a:ext cx="6781800" cy="1524000"/>
          </a:xfrm>
        </p:spPr>
        <p:txBody>
          <a:bodyPr>
            <a:normAutofit fontScale="47500" lnSpcReduction="20000"/>
          </a:bodyPr>
          <a:lstStyle/>
          <a:p>
            <a:pPr marL="0" indent="0" algn="ctr">
              <a:buNone/>
            </a:pPr>
            <a:r>
              <a:rPr lang="en-US" sz="4800" dirty="0" smtClean="0"/>
              <a:t>Sue Warner </a:t>
            </a:r>
          </a:p>
          <a:p>
            <a:pPr marL="0" indent="0" algn="ctr">
              <a:buNone/>
            </a:pPr>
            <a:r>
              <a:rPr lang="en-US" sz="4800" dirty="0" smtClean="0"/>
              <a:t>Regional Service Representative </a:t>
            </a:r>
          </a:p>
          <a:p>
            <a:pPr marL="0" indent="0" algn="ctr">
              <a:buNone/>
            </a:pPr>
            <a:r>
              <a:rPr lang="en-US" sz="4800" dirty="0" smtClean="0"/>
              <a:t>Tara Stevenson </a:t>
            </a:r>
          </a:p>
          <a:p>
            <a:pPr marL="0" indent="0" algn="ctr">
              <a:buNone/>
            </a:pPr>
            <a:r>
              <a:rPr lang="en-US" sz="4800" dirty="0" smtClean="0"/>
              <a:t>Regional Service Representative</a:t>
            </a:r>
            <a:endParaRPr lang="en-US" sz="4800" dirty="0"/>
          </a:p>
        </p:txBody>
      </p:sp>
      <p:sp>
        <p:nvSpPr>
          <p:cNvPr id="4" name="Slide Number Placeholder 3"/>
          <p:cNvSpPr>
            <a:spLocks noGrp="1"/>
          </p:cNvSpPr>
          <p:nvPr>
            <p:ph type="sldNum" sz="quarter" idx="4294967295"/>
          </p:nvPr>
        </p:nvSpPr>
        <p:spPr>
          <a:xfrm>
            <a:off x="7010400" y="6553200"/>
            <a:ext cx="2133600" cy="168275"/>
          </a:xfrm>
        </p:spPr>
        <p:txBody>
          <a:bodyPr/>
          <a:lstStyle/>
          <a:p>
            <a:fld id="{AF0803A9-1AC4-434F-A3ED-96D72E406DF7}" type="slidenum">
              <a:rPr lang="en-US" smtClean="0"/>
              <a:pPr/>
              <a:t>28</a:t>
            </a:fld>
            <a:endParaRPr lang="en-US" dirty="0"/>
          </a:p>
        </p:txBody>
      </p:sp>
    </p:spTree>
    <p:extLst>
      <p:ext uri="{BB962C8B-B14F-4D97-AF65-F5344CB8AC3E}">
        <p14:creationId xmlns:p14="http://schemas.microsoft.com/office/powerpoint/2010/main" val="415444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z="3600" b="1" dirty="0" smtClean="0">
                <a:solidFill>
                  <a:srgbClr val="00B0F0"/>
                </a:solidFill>
                <a:latin typeface="Calibri" pitchFamily="34" charset="0"/>
                <a:cs typeface="Calibri" pitchFamily="34" charset="0"/>
              </a:rPr>
              <a:t>ACA Reminder</a:t>
            </a:r>
          </a:p>
        </p:txBody>
      </p:sp>
      <p:sp>
        <p:nvSpPr>
          <p:cNvPr id="17411" name="Content Placeholder 2"/>
          <p:cNvSpPr>
            <a:spLocks noGrp="1"/>
          </p:cNvSpPr>
          <p:nvPr>
            <p:ph idx="1"/>
          </p:nvPr>
        </p:nvSpPr>
        <p:spPr>
          <a:xfrm>
            <a:off x="457200" y="1598613"/>
            <a:ext cx="8229600" cy="4649787"/>
          </a:xfrm>
        </p:spPr>
        <p:txBody>
          <a:bodyPr>
            <a:normAutofit fontScale="92500" lnSpcReduction="20000"/>
          </a:bodyPr>
          <a:lstStyle/>
          <a:p>
            <a:pPr>
              <a:buFont typeface="Wingdings" pitchFamily="2" charset="2"/>
              <a:buChar char="§"/>
            </a:pPr>
            <a:r>
              <a:rPr lang="en-US" sz="2000" dirty="0" smtClean="0">
                <a:latin typeface="Calibri" pitchFamily="34" charset="0"/>
                <a:cs typeface="Calibri" pitchFamily="34" charset="0"/>
              </a:rPr>
              <a:t>On Monday February 10</a:t>
            </a:r>
            <a:r>
              <a:rPr lang="en-US" sz="2000" baseline="30000" dirty="0" smtClean="0">
                <a:latin typeface="Calibri" pitchFamily="34" charset="0"/>
                <a:cs typeface="Calibri" pitchFamily="34" charset="0"/>
              </a:rPr>
              <a:t>th</a:t>
            </a:r>
            <a:r>
              <a:rPr lang="en-US" sz="2000" dirty="0" smtClean="0">
                <a:latin typeface="Calibri" pitchFamily="34" charset="0"/>
                <a:cs typeface="Calibri" pitchFamily="34" charset="0"/>
              </a:rPr>
              <a:t> 2014 the Treasury Department announced new rules.</a:t>
            </a:r>
          </a:p>
          <a:p>
            <a:pPr>
              <a:buFont typeface="Wingdings" pitchFamily="2" charset="2"/>
              <a:buChar char="§"/>
            </a:pPr>
            <a:endParaRPr lang="en-US" sz="2000" dirty="0" smtClean="0">
              <a:latin typeface="Calibri" pitchFamily="34" charset="0"/>
              <a:cs typeface="Calibri" pitchFamily="34" charset="0"/>
            </a:endParaRPr>
          </a:p>
          <a:p>
            <a:pPr>
              <a:buFont typeface="Wingdings" pitchFamily="2" charset="2"/>
              <a:buChar char="§"/>
            </a:pPr>
            <a:r>
              <a:rPr lang="en-US" sz="2000" dirty="0" smtClean="0">
                <a:latin typeface="Calibri" pitchFamily="34" charset="0"/>
                <a:cs typeface="Calibri" pitchFamily="34" charset="0"/>
              </a:rPr>
              <a:t>51 – 99 Life Groups- Employer Mandate completely delayed until 2016.  If they don’t offer coverage, Minimum Value Coverage or it’s not affordable, there are no penalties in 2014 or 2015.  </a:t>
            </a:r>
          </a:p>
          <a:p>
            <a:pPr>
              <a:buFont typeface="Wingdings" pitchFamily="2" charset="2"/>
              <a:buChar char="§"/>
            </a:pPr>
            <a:endParaRPr lang="en-US" sz="2000" dirty="0" smtClean="0">
              <a:latin typeface="Calibri" pitchFamily="34" charset="0"/>
              <a:cs typeface="Calibri" pitchFamily="34" charset="0"/>
            </a:endParaRPr>
          </a:p>
          <a:p>
            <a:pPr>
              <a:buFont typeface="Wingdings" pitchFamily="2" charset="2"/>
              <a:buChar char="§"/>
            </a:pPr>
            <a:r>
              <a:rPr lang="en-US" sz="2000" dirty="0" smtClean="0">
                <a:latin typeface="Calibri" pitchFamily="34" charset="0"/>
                <a:cs typeface="Calibri" pitchFamily="34" charset="0"/>
              </a:rPr>
              <a:t>100+ Life Groups – Employer Mandate (as of now) will go into effect in 2015.  The major change for these employers is coverage now only has to be offered to 70% of employees vs. the previous requirement of 95%.  </a:t>
            </a:r>
          </a:p>
          <a:p>
            <a:pPr>
              <a:buFont typeface="Wingdings" pitchFamily="2" charset="2"/>
              <a:buChar char="§"/>
            </a:pPr>
            <a:endParaRPr lang="en-US" sz="2000" dirty="0" smtClean="0">
              <a:latin typeface="Calibri" pitchFamily="34" charset="0"/>
              <a:cs typeface="Calibri" pitchFamily="34" charset="0"/>
            </a:endParaRPr>
          </a:p>
          <a:p>
            <a:pPr>
              <a:buFont typeface="Wingdings" pitchFamily="2" charset="2"/>
              <a:buChar char="§"/>
            </a:pPr>
            <a:r>
              <a:rPr lang="en-US" sz="2000" dirty="0" smtClean="0">
                <a:latin typeface="Calibri" pitchFamily="34" charset="0"/>
                <a:cs typeface="Calibri" pitchFamily="34" charset="0"/>
              </a:rPr>
              <a:t>Non-calendar year plans: Employers with plan years that do not start on January 1 will be able to begin compliance with employer responsibility at the start of their plan years in 2015 rather than on January 1, 2015. </a:t>
            </a:r>
          </a:p>
        </p:txBody>
      </p:sp>
    </p:spTree>
    <p:extLst>
      <p:ext uri="{BB962C8B-B14F-4D97-AF65-F5344CB8AC3E}">
        <p14:creationId xmlns:p14="http://schemas.microsoft.com/office/powerpoint/2010/main" val="87868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000" dirty="0" smtClean="0"/>
              <a:t>BCBSNE</a:t>
            </a:r>
          </a:p>
          <a:p>
            <a:r>
              <a:rPr lang="en-US" sz="2000" dirty="0" smtClean="0"/>
              <a:t>Kent Trelford-Thompson</a:t>
            </a:r>
          </a:p>
          <a:p>
            <a:r>
              <a:rPr lang="en-US" sz="2000" dirty="0" smtClean="0"/>
              <a:t>Sue Warner</a:t>
            </a:r>
          </a:p>
          <a:p>
            <a:r>
              <a:rPr lang="en-US" sz="2000" dirty="0" smtClean="0"/>
              <a:t>Tara Stevenson</a:t>
            </a:r>
          </a:p>
          <a:p>
            <a:r>
              <a:rPr lang="en-US" sz="2000" dirty="0" smtClean="0"/>
              <a:t>Linda Farahani</a:t>
            </a:r>
          </a:p>
          <a:p>
            <a:r>
              <a:rPr lang="en-US" sz="2000" dirty="0" smtClean="0"/>
              <a:t>Sam Nowatzke</a:t>
            </a:r>
            <a:r>
              <a:rPr lang="en-US" dirty="0" smtClean="0"/>
              <a:t> </a:t>
            </a:r>
          </a:p>
          <a:p>
            <a:r>
              <a:rPr lang="en-US" sz="2400" dirty="0" smtClean="0"/>
              <a:t>Speakers </a:t>
            </a:r>
          </a:p>
          <a:p>
            <a:r>
              <a:rPr lang="en-US" sz="2400" dirty="0" smtClean="0"/>
              <a:t>Twyla Swearingen </a:t>
            </a:r>
          </a:p>
          <a:p>
            <a:r>
              <a:rPr lang="en-US" sz="2400" dirty="0" smtClean="0"/>
              <a:t>Litsa Shoemaker </a:t>
            </a:r>
          </a:p>
          <a:p>
            <a:r>
              <a:rPr lang="en-US" sz="2400" dirty="0" smtClean="0"/>
              <a:t>Howie Halperin</a:t>
            </a:r>
          </a:p>
          <a:p>
            <a:r>
              <a:rPr lang="en-US" sz="2400" dirty="0" smtClean="0"/>
              <a:t>Linda Kenedy</a:t>
            </a:r>
          </a:p>
          <a:p>
            <a:r>
              <a:rPr lang="en-US" sz="2400" dirty="0" smtClean="0"/>
              <a:t>Greg Long </a:t>
            </a:r>
          </a:p>
          <a:p>
            <a:endParaRPr lang="en-US" sz="2400" dirty="0" smtClean="0"/>
          </a:p>
          <a:p>
            <a:endParaRPr lang="en-US" sz="1400" dirty="0" smtClean="0"/>
          </a:p>
        </p:txBody>
      </p:sp>
      <p:sp>
        <p:nvSpPr>
          <p:cNvPr id="4" name="Footer Placeholder 3"/>
          <p:cNvSpPr>
            <a:spLocks noGrp="1"/>
          </p:cNvSpPr>
          <p:nvPr>
            <p:ph type="ftr" sz="quarter" idx="11"/>
          </p:nvPr>
        </p:nvSpPr>
        <p:spPr/>
        <p:txBody>
          <a:bodyPr/>
          <a:lstStyle/>
          <a:p>
            <a:r>
              <a:rPr lang="en-US" dirty="0" smtClean="0"/>
              <a:t>BLUE CROSS AND BLUE SHIELD OF NEBRASKA</a:t>
            </a:r>
            <a:endParaRPr lang="en-US" dirty="0"/>
          </a:p>
        </p:txBody>
      </p:sp>
      <p:sp>
        <p:nvSpPr>
          <p:cNvPr id="5" name="Slide Number Placeholder 4"/>
          <p:cNvSpPr>
            <a:spLocks noGrp="1"/>
          </p:cNvSpPr>
          <p:nvPr>
            <p:ph type="sldNum" sz="quarter" idx="12"/>
          </p:nvPr>
        </p:nvSpPr>
        <p:spPr/>
        <p:txBody>
          <a:bodyPr/>
          <a:lstStyle/>
          <a:p>
            <a:fld id="{476F3A80-95F1-4066-B97D-DAA75963208D}" type="slidenum">
              <a:rPr lang="en-US" smtClean="0"/>
              <a:pPr/>
              <a:t>3</a:t>
            </a:fld>
            <a:endParaRPr lang="en-US" dirty="0"/>
          </a:p>
        </p:txBody>
      </p:sp>
    </p:spTree>
    <p:extLst>
      <p:ext uri="{BB962C8B-B14F-4D97-AF65-F5344CB8AC3E}">
        <p14:creationId xmlns:p14="http://schemas.microsoft.com/office/powerpoint/2010/main" val="4236491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IRS </a:t>
            </a:r>
            <a:r>
              <a:rPr lang="en-US" sz="3100" dirty="0" smtClean="0"/>
              <a:t>Codes</a:t>
            </a:r>
            <a:r>
              <a:rPr lang="en-US" dirty="0" smtClean="0"/>
              <a:t> 6055 (Carriers) &amp; 6056 (Employers)</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a:p>
          <a:p>
            <a:r>
              <a:rPr lang="en-US" dirty="0" smtClean="0"/>
              <a:t>Starting </a:t>
            </a:r>
            <a:r>
              <a:rPr lang="en-US" dirty="0"/>
              <a:t>in 2016 for the 2015 tax year, the Affordable Care Act (ACA) requires both consumers and companies with 50 or more full-time equivalent (FTE) employees report information to the Internal Revenue Service regarding their health insurance coverage to comply with the Employer Shared Responsibility and Individual Coverage mandates. </a:t>
            </a:r>
          </a:p>
          <a:p>
            <a:r>
              <a:rPr lang="en-US" dirty="0"/>
              <a:t>IRS Section 6055 governs the reporting requirements made by providers of health care coverage (e.g. insurance companies) and Section 6056 governs the reporting requirements for employers who offer health care coverage to their employees. </a:t>
            </a:r>
          </a:p>
          <a:p>
            <a:r>
              <a:rPr lang="en-US" dirty="0"/>
              <a:t>There’s a lot of information to digest. We’ve put together this overview to get you familiar with some of the key elements of the requirements. We also hope it will help you start thinking about what you need to start doing now to prepare for next year. (Reporting is voluntary this year, but employers may find it valuable to do so as a “rehearsal” for next year. More about that in a bit.) </a:t>
            </a:r>
          </a:p>
        </p:txBody>
      </p:sp>
    </p:spTree>
    <p:extLst>
      <p:ext uri="{BB962C8B-B14F-4D97-AF65-F5344CB8AC3E}">
        <p14:creationId xmlns:p14="http://schemas.microsoft.com/office/powerpoint/2010/main" val="2399962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IRS </a:t>
            </a:r>
            <a:r>
              <a:rPr lang="en-US" sz="3100" dirty="0"/>
              <a:t>Codes</a:t>
            </a:r>
            <a:r>
              <a:rPr lang="en-US" dirty="0"/>
              <a:t> 6055 (Carriers) &amp; 6056 (Employers)</a:t>
            </a:r>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b="1" dirty="0" smtClean="0"/>
              <a:t>Tax </a:t>
            </a:r>
            <a:r>
              <a:rPr lang="en-US" b="1" dirty="0"/>
              <a:t>year 2014 </a:t>
            </a:r>
            <a:endParaRPr lang="en-US" dirty="0"/>
          </a:p>
          <a:p>
            <a:r>
              <a:rPr lang="en-US" dirty="0" smtClean="0"/>
              <a:t>Employer </a:t>
            </a:r>
            <a:r>
              <a:rPr lang="en-US" dirty="0"/>
              <a:t>reporting is voluntary. </a:t>
            </a:r>
          </a:p>
          <a:p>
            <a:r>
              <a:rPr lang="en-US" dirty="0" smtClean="0"/>
              <a:t>For </a:t>
            </a:r>
            <a:r>
              <a:rPr lang="en-US" dirty="0"/>
              <a:t>individual tax filings, people will only be asked to confirm that they had health insurance in 2014. They can use a variety of documentation to provide proof of health insurance, including such things as their W-2 from their employer, insurer Explanation of Benefits forms, cancelled checks showing premiums paid, etc. Blue Cross and Blue Shield of Nebraska members who are registered at www.mynebraskablue.com can print out the information found in the “Who’s Covered” section for documentation purposes. </a:t>
            </a:r>
          </a:p>
          <a:p>
            <a:endParaRPr lang="en-US" dirty="0"/>
          </a:p>
        </p:txBody>
      </p:sp>
    </p:spTree>
    <p:extLst>
      <p:ext uri="{BB962C8B-B14F-4D97-AF65-F5344CB8AC3E}">
        <p14:creationId xmlns:p14="http://schemas.microsoft.com/office/powerpoint/2010/main" val="298599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IRS </a:t>
            </a:r>
            <a:r>
              <a:rPr lang="en-US" sz="3100" dirty="0"/>
              <a:t>Codes</a:t>
            </a:r>
            <a:r>
              <a:rPr lang="en-US" dirty="0"/>
              <a:t> 6055 (Carriers) &amp; 6056 (Employers)</a:t>
            </a:r>
          </a:p>
        </p:txBody>
      </p:sp>
      <p:sp>
        <p:nvSpPr>
          <p:cNvPr id="3" name="Content Placeholder 2"/>
          <p:cNvSpPr>
            <a:spLocks noGrp="1"/>
          </p:cNvSpPr>
          <p:nvPr>
            <p:ph idx="1"/>
          </p:nvPr>
        </p:nvSpPr>
        <p:spPr/>
        <p:txBody>
          <a:bodyPr>
            <a:normAutofit fontScale="92500"/>
          </a:bodyPr>
          <a:lstStyle/>
          <a:p>
            <a:endParaRPr lang="en-US" dirty="0"/>
          </a:p>
          <a:p>
            <a:pPr marL="0" indent="0">
              <a:buNone/>
            </a:pPr>
            <a:r>
              <a:rPr lang="en-US" b="1" dirty="0" smtClean="0"/>
              <a:t>Tax </a:t>
            </a:r>
            <a:r>
              <a:rPr lang="en-US" b="1" dirty="0"/>
              <a:t>year 2015 </a:t>
            </a:r>
            <a:endParaRPr lang="en-US" dirty="0"/>
          </a:p>
          <a:p>
            <a:r>
              <a:rPr lang="en-US" dirty="0" smtClean="0"/>
              <a:t>All </a:t>
            </a:r>
            <a:r>
              <a:rPr lang="en-US" dirty="0"/>
              <a:t>individual plans must comply with reporting requirements. </a:t>
            </a:r>
          </a:p>
          <a:p>
            <a:r>
              <a:rPr lang="en-US" dirty="0" smtClean="0"/>
              <a:t>All </a:t>
            </a:r>
            <a:r>
              <a:rPr lang="en-US" dirty="0"/>
              <a:t>groups with 50+ FTE employees must comply with the reporting requirement. </a:t>
            </a:r>
            <a:r>
              <a:rPr lang="en-US" b="1" i="1" dirty="0"/>
              <a:t>Please note that groups with 50-99 FTE employees must comply with the reporting requirement but do not have to comply with other Employer Shared Responsibility requirements until 2016. </a:t>
            </a:r>
            <a:endParaRPr lang="en-US" dirty="0"/>
          </a:p>
          <a:p>
            <a:endParaRPr lang="en-US" dirty="0"/>
          </a:p>
        </p:txBody>
      </p:sp>
    </p:spTree>
    <p:extLst>
      <p:ext uri="{BB962C8B-B14F-4D97-AF65-F5344CB8AC3E}">
        <p14:creationId xmlns:p14="http://schemas.microsoft.com/office/powerpoint/2010/main" val="1400134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IRS </a:t>
            </a:r>
            <a:r>
              <a:rPr lang="en-US" sz="3100" dirty="0"/>
              <a:t>Codes</a:t>
            </a:r>
            <a:r>
              <a:rPr lang="en-US" dirty="0"/>
              <a:t> 6055 (Carriers) &amp; 6056 (Employers)</a:t>
            </a:r>
          </a:p>
        </p:txBody>
      </p:sp>
      <p:sp>
        <p:nvSpPr>
          <p:cNvPr id="3" name="Content Placeholder 2"/>
          <p:cNvSpPr>
            <a:spLocks noGrp="1"/>
          </p:cNvSpPr>
          <p:nvPr>
            <p:ph idx="1"/>
          </p:nvPr>
        </p:nvSpPr>
        <p:spPr/>
        <p:txBody>
          <a:bodyPr/>
          <a:lstStyle/>
          <a:p>
            <a:pPr marL="0" indent="0">
              <a:buNone/>
            </a:pPr>
            <a:r>
              <a:rPr lang="en-US" b="1" dirty="0"/>
              <a:t>Tax year 2016 and afterward </a:t>
            </a:r>
            <a:endParaRPr lang="en-US" dirty="0"/>
          </a:p>
          <a:p>
            <a:r>
              <a:rPr lang="en-US" dirty="0" smtClean="0"/>
              <a:t>All </a:t>
            </a:r>
            <a:r>
              <a:rPr lang="en-US" dirty="0"/>
              <a:t>individual plans must comply with reporting requirements. </a:t>
            </a:r>
          </a:p>
          <a:p>
            <a:r>
              <a:rPr lang="en-US" dirty="0" smtClean="0"/>
              <a:t>All </a:t>
            </a:r>
            <a:r>
              <a:rPr lang="en-US" dirty="0"/>
              <a:t>groups with 50+ FTE employees must comply with the reporting requirement and all other Employer Shared Responsibility requirements. </a:t>
            </a:r>
          </a:p>
          <a:p>
            <a:endParaRPr lang="en-US" dirty="0"/>
          </a:p>
        </p:txBody>
      </p:sp>
    </p:spTree>
    <p:extLst>
      <p:ext uri="{BB962C8B-B14F-4D97-AF65-F5344CB8AC3E}">
        <p14:creationId xmlns:p14="http://schemas.microsoft.com/office/powerpoint/2010/main" val="840043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IRS </a:t>
            </a:r>
            <a:r>
              <a:rPr lang="en-US" sz="3100" dirty="0"/>
              <a:t>Codes</a:t>
            </a:r>
            <a:r>
              <a:rPr lang="en-US" dirty="0"/>
              <a:t> 6055 (Carriers) &amp; 6056 (Employers)</a:t>
            </a:r>
          </a:p>
        </p:txBody>
      </p:sp>
      <p:sp>
        <p:nvSpPr>
          <p:cNvPr id="3" name="Content Placeholder 2"/>
          <p:cNvSpPr>
            <a:spLocks noGrp="1"/>
          </p:cNvSpPr>
          <p:nvPr>
            <p:ph idx="1"/>
          </p:nvPr>
        </p:nvSpPr>
        <p:spPr>
          <a:xfrm>
            <a:off x="457200" y="1371601"/>
            <a:ext cx="8229600" cy="4876800"/>
          </a:xfrm>
        </p:spPr>
        <p:txBody>
          <a:bodyPr>
            <a:normAutofit fontScale="85000" lnSpcReduction="20000"/>
          </a:bodyPr>
          <a:lstStyle/>
          <a:p>
            <a:r>
              <a:rPr lang="en-US" b="1" dirty="0"/>
              <a:t>BCBSNE will issue Form 1095-B to all members of fully-insured group plans </a:t>
            </a:r>
            <a:r>
              <a:rPr lang="en-US" dirty="0"/>
              <a:t>and send an electronic transmittal to the IRS. Form 1095-B will contain the following information: </a:t>
            </a:r>
          </a:p>
          <a:p>
            <a:r>
              <a:rPr lang="en-US" dirty="0" smtClean="0"/>
              <a:t>Employee’s </a:t>
            </a:r>
            <a:r>
              <a:rPr lang="en-US" dirty="0"/>
              <a:t>name, date of birth and Social Security Number </a:t>
            </a:r>
          </a:p>
          <a:p>
            <a:r>
              <a:rPr lang="en-US" dirty="0" smtClean="0"/>
              <a:t>Employer </a:t>
            </a:r>
            <a:r>
              <a:rPr lang="en-US" dirty="0"/>
              <a:t>information </a:t>
            </a:r>
          </a:p>
          <a:p>
            <a:r>
              <a:rPr lang="en-US" dirty="0" smtClean="0"/>
              <a:t>Insurer </a:t>
            </a:r>
            <a:r>
              <a:rPr lang="en-US" dirty="0"/>
              <a:t>information </a:t>
            </a:r>
          </a:p>
          <a:p>
            <a:r>
              <a:rPr lang="en-US" dirty="0" smtClean="0"/>
              <a:t>Name</a:t>
            </a:r>
            <a:r>
              <a:rPr lang="en-US" dirty="0"/>
              <a:t>, d</a:t>
            </a:r>
            <a:r>
              <a:rPr lang="en-US" dirty="0" smtClean="0"/>
              <a:t>ate </a:t>
            </a:r>
            <a:r>
              <a:rPr lang="en-US" dirty="0"/>
              <a:t>of </a:t>
            </a:r>
            <a:r>
              <a:rPr lang="en-US" dirty="0" smtClean="0"/>
              <a:t>birth, </a:t>
            </a:r>
            <a:r>
              <a:rPr lang="en-US" dirty="0"/>
              <a:t>and Social Security Number for every family member covered under the employee’s membership </a:t>
            </a:r>
          </a:p>
          <a:p>
            <a:r>
              <a:rPr lang="en-US" dirty="0" smtClean="0"/>
              <a:t>The </a:t>
            </a:r>
            <a:r>
              <a:rPr lang="en-US" dirty="0"/>
              <a:t>months of the previous year each family member had coverage under the plan. </a:t>
            </a:r>
          </a:p>
          <a:p>
            <a:endParaRPr lang="en-US" dirty="0"/>
          </a:p>
        </p:txBody>
      </p:sp>
    </p:spTree>
    <p:extLst>
      <p:ext uri="{BB962C8B-B14F-4D97-AF65-F5344CB8AC3E}">
        <p14:creationId xmlns:p14="http://schemas.microsoft.com/office/powerpoint/2010/main" val="3495205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IRS </a:t>
            </a:r>
            <a:r>
              <a:rPr lang="en-US" sz="3100" dirty="0"/>
              <a:t>Codes</a:t>
            </a:r>
            <a:r>
              <a:rPr lang="en-US" dirty="0"/>
              <a:t> 6055 (Carriers) &amp; 6056 (Employers)</a:t>
            </a:r>
          </a:p>
        </p:txBody>
      </p:sp>
      <p:sp>
        <p:nvSpPr>
          <p:cNvPr id="3" name="Content Placeholder 2"/>
          <p:cNvSpPr>
            <a:spLocks noGrp="1"/>
          </p:cNvSpPr>
          <p:nvPr>
            <p:ph idx="1"/>
          </p:nvPr>
        </p:nvSpPr>
        <p:spPr/>
        <p:txBody>
          <a:bodyPr/>
          <a:lstStyle/>
          <a:p>
            <a:r>
              <a:rPr lang="en-US" b="1" dirty="0"/>
              <a:t>The employer group must issue a 1095-C to all their employees. </a:t>
            </a:r>
            <a:r>
              <a:rPr lang="en-US" dirty="0"/>
              <a:t>Fully-insured groups should be able to populate their 1095-C forms with the information they receive from their payroll and W-2 systems. </a:t>
            </a:r>
          </a:p>
          <a:p>
            <a:r>
              <a:rPr lang="en-US" dirty="0"/>
              <a:t>Employees will use the 1095-B and 1095-C forms they receive from BCBSNE and their employer for their individual income tax filing </a:t>
            </a:r>
          </a:p>
        </p:txBody>
      </p:sp>
    </p:spTree>
    <p:extLst>
      <p:ext uri="{BB962C8B-B14F-4D97-AF65-F5344CB8AC3E}">
        <p14:creationId xmlns:p14="http://schemas.microsoft.com/office/powerpoint/2010/main" val="2947572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Blue </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hlinkClick r:id="rId2"/>
              </a:rPr>
              <a:t>www.mynebraskablue.com</a:t>
            </a:r>
            <a:endParaRPr lang="en-US" sz="2000" dirty="0" smtClean="0"/>
          </a:p>
          <a:p>
            <a:pPr marL="0" indent="0">
              <a:buNone/>
            </a:pPr>
            <a:r>
              <a:rPr lang="en-US" sz="2000" dirty="0" smtClean="0"/>
              <a:t>At Blue Cross and Blue Shield of Nebraska, we think everyone should be able to understand their health insurance, so they can make better decisions about their health. So we created </a:t>
            </a:r>
            <a:r>
              <a:rPr lang="en-US" sz="2000" dirty="0" err="1" smtClean="0"/>
              <a:t>myblue</a:t>
            </a:r>
            <a:r>
              <a:rPr lang="en-US" sz="2000" dirty="0" smtClean="0"/>
              <a:t> – a self-service website that makes sense of your medical bills and health care spending – all in one place:</a:t>
            </a:r>
          </a:p>
          <a:p>
            <a:pPr marL="0" indent="0">
              <a:buNone/>
            </a:pPr>
            <a:endParaRPr lang="en-US" sz="2000" dirty="0" smtClean="0"/>
          </a:p>
          <a:p>
            <a:pPr lvl="1">
              <a:buFont typeface="Arial" panose="020B0604020202020204" pitchFamily="34" charset="0"/>
              <a:buChar char="•"/>
            </a:pPr>
            <a:r>
              <a:rPr lang="en-US" sz="2000" dirty="0" smtClean="0"/>
              <a:t>Track your health care spending</a:t>
            </a:r>
          </a:p>
          <a:p>
            <a:pPr lvl="1">
              <a:buFont typeface="Arial" panose="020B0604020202020204" pitchFamily="34" charset="0"/>
              <a:buChar char="•"/>
            </a:pPr>
            <a:r>
              <a:rPr lang="en-US" sz="2000" dirty="0" smtClean="0"/>
              <a:t>Access your mobile ID card or order printed cards</a:t>
            </a:r>
          </a:p>
          <a:p>
            <a:pPr lvl="1">
              <a:buFont typeface="Arial" panose="020B0604020202020204" pitchFamily="34" charset="0"/>
              <a:buChar char="•"/>
            </a:pPr>
            <a:r>
              <a:rPr lang="en-US" sz="2000" dirty="0" smtClean="0"/>
              <a:t>Print a summary of your claims activity</a:t>
            </a:r>
          </a:p>
          <a:p>
            <a:pPr lvl="1">
              <a:buFont typeface="Arial" panose="020B0604020202020204" pitchFamily="34" charset="0"/>
              <a:buChar char="•"/>
            </a:pPr>
            <a:r>
              <a:rPr lang="en-US" sz="2000" dirty="0" smtClean="0"/>
              <a:t>Find a doctor close to work or home</a:t>
            </a:r>
          </a:p>
          <a:p>
            <a:pPr lvl="1">
              <a:buFont typeface="Arial" panose="020B0604020202020204" pitchFamily="34" charset="0"/>
              <a:buChar char="•"/>
            </a:pPr>
            <a:r>
              <a:rPr lang="en-US" sz="2000" dirty="0" smtClean="0"/>
              <a:t>Get in touch with us </a:t>
            </a:r>
          </a:p>
          <a:p>
            <a:endParaRPr lang="en-US" dirty="0"/>
          </a:p>
        </p:txBody>
      </p:sp>
      <p:sp>
        <p:nvSpPr>
          <p:cNvPr id="4" name="Footer Placeholder 3"/>
          <p:cNvSpPr>
            <a:spLocks noGrp="1"/>
          </p:cNvSpPr>
          <p:nvPr>
            <p:ph type="ftr" sz="quarter" idx="11"/>
          </p:nvPr>
        </p:nvSpPr>
        <p:spPr/>
        <p:txBody>
          <a:bodyPr/>
          <a:lstStyle/>
          <a:p>
            <a:r>
              <a:rPr lang="en-US" smtClean="0"/>
              <a:t>BLUE CROSS AND BLUE SHIELD OF NEBRASKA</a:t>
            </a:r>
            <a:endParaRPr lang="en-US" dirty="0"/>
          </a:p>
        </p:txBody>
      </p:sp>
      <p:sp>
        <p:nvSpPr>
          <p:cNvPr id="5" name="Slide Number Placeholder 4"/>
          <p:cNvSpPr>
            <a:spLocks noGrp="1"/>
          </p:cNvSpPr>
          <p:nvPr>
            <p:ph type="sldNum" sz="quarter" idx="12"/>
          </p:nvPr>
        </p:nvSpPr>
        <p:spPr/>
        <p:txBody>
          <a:bodyPr/>
          <a:lstStyle/>
          <a:p>
            <a:fld id="{476F3A80-95F1-4066-B97D-DAA75963208D}" type="slidenum">
              <a:rPr lang="en-US" smtClean="0"/>
              <a:pPr/>
              <a:t>36</a:t>
            </a:fld>
            <a:endParaRPr lang="en-US" dirty="0"/>
          </a:p>
        </p:txBody>
      </p:sp>
    </p:spTree>
    <p:extLst>
      <p:ext uri="{BB962C8B-B14F-4D97-AF65-F5344CB8AC3E}">
        <p14:creationId xmlns:p14="http://schemas.microsoft.com/office/powerpoint/2010/main" val="3725685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School Meetings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If you would like a BCBS representative to come talk to the staff about benefits please send Sue or Tara an email with the date(s) and time by June 15th.  Our schedules fills up quickly and we will try our best to meet every request.  </a:t>
            </a:r>
            <a:endParaRPr lang="en-US" dirty="0"/>
          </a:p>
        </p:txBody>
      </p:sp>
      <p:sp>
        <p:nvSpPr>
          <p:cNvPr id="4" name="Footer Placeholder 3"/>
          <p:cNvSpPr>
            <a:spLocks noGrp="1"/>
          </p:cNvSpPr>
          <p:nvPr>
            <p:ph type="ftr" sz="quarter" idx="11"/>
          </p:nvPr>
        </p:nvSpPr>
        <p:spPr/>
        <p:txBody>
          <a:bodyPr/>
          <a:lstStyle/>
          <a:p>
            <a:r>
              <a:rPr lang="en-US" smtClean="0"/>
              <a:t>BLUE CROSS AND BLUE SHIELD OF NEBRASKA</a:t>
            </a:r>
            <a:endParaRPr lang="en-US" dirty="0"/>
          </a:p>
        </p:txBody>
      </p:sp>
      <p:sp>
        <p:nvSpPr>
          <p:cNvPr id="5" name="Slide Number Placeholder 4"/>
          <p:cNvSpPr>
            <a:spLocks noGrp="1"/>
          </p:cNvSpPr>
          <p:nvPr>
            <p:ph type="sldNum" sz="quarter" idx="12"/>
          </p:nvPr>
        </p:nvSpPr>
        <p:spPr/>
        <p:txBody>
          <a:bodyPr/>
          <a:lstStyle/>
          <a:p>
            <a:fld id="{476F3A80-95F1-4066-B97D-DAA75963208D}" type="slidenum">
              <a:rPr lang="en-US" smtClean="0"/>
              <a:pPr/>
              <a:t>37</a:t>
            </a:fld>
            <a:endParaRPr lang="en-US" dirty="0"/>
          </a:p>
        </p:txBody>
      </p:sp>
    </p:spTree>
    <p:extLst>
      <p:ext uri="{BB962C8B-B14F-4D97-AF65-F5344CB8AC3E}">
        <p14:creationId xmlns:p14="http://schemas.microsoft.com/office/powerpoint/2010/main" val="1169933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6553200" cy="1905000"/>
          </a:xfrm>
        </p:spPr>
        <p:txBody>
          <a:bodyPr>
            <a:noAutofit/>
          </a:bodyPr>
          <a:lstStyle/>
          <a:p>
            <a:pPr algn="ctr"/>
            <a:r>
              <a:rPr lang="en-US" sz="4800" dirty="0" smtClean="0"/>
              <a:t>Additional Administrative Updates/Direct Bill</a:t>
            </a:r>
            <a:endParaRPr lang="en-US" sz="4800" dirty="0"/>
          </a:p>
        </p:txBody>
      </p:sp>
      <p:sp>
        <p:nvSpPr>
          <p:cNvPr id="3" name="Content Placeholder 2"/>
          <p:cNvSpPr>
            <a:spLocks noGrp="1"/>
          </p:cNvSpPr>
          <p:nvPr>
            <p:ph type="subTitle" idx="1"/>
          </p:nvPr>
        </p:nvSpPr>
        <p:spPr>
          <a:xfrm>
            <a:off x="762000" y="2514600"/>
            <a:ext cx="6781800" cy="1142999"/>
          </a:xfrm>
        </p:spPr>
        <p:txBody>
          <a:bodyPr>
            <a:normAutofit fontScale="47500" lnSpcReduction="20000"/>
          </a:bodyPr>
          <a:lstStyle/>
          <a:p>
            <a:pPr marL="0" indent="0" algn="ctr">
              <a:buNone/>
            </a:pPr>
            <a:endParaRPr lang="en-US" sz="4800" dirty="0" smtClean="0"/>
          </a:p>
          <a:p>
            <a:pPr marL="0" indent="0" algn="ctr">
              <a:buNone/>
            </a:pPr>
            <a:r>
              <a:rPr lang="en-US" sz="4800" dirty="0" smtClean="0"/>
              <a:t>Linda Farahani</a:t>
            </a:r>
          </a:p>
          <a:p>
            <a:pPr marL="0" indent="0" algn="ctr">
              <a:buNone/>
            </a:pPr>
            <a:r>
              <a:rPr lang="en-US" sz="4800" dirty="0" smtClean="0"/>
              <a:t>Account Service Representative</a:t>
            </a:r>
            <a:endParaRPr lang="en-US" sz="4800" dirty="0"/>
          </a:p>
        </p:txBody>
      </p:sp>
      <p:sp>
        <p:nvSpPr>
          <p:cNvPr id="4" name="Slide Number Placeholder 3"/>
          <p:cNvSpPr>
            <a:spLocks noGrp="1"/>
          </p:cNvSpPr>
          <p:nvPr>
            <p:ph type="sldNum" sz="quarter" idx="4294967295"/>
          </p:nvPr>
        </p:nvSpPr>
        <p:spPr>
          <a:xfrm>
            <a:off x="7010400" y="6553200"/>
            <a:ext cx="2133600" cy="168275"/>
          </a:xfrm>
        </p:spPr>
        <p:txBody>
          <a:bodyPr/>
          <a:lstStyle/>
          <a:p>
            <a:fld id="{AF0803A9-1AC4-434F-A3ED-96D72E406DF7}" type="slidenum">
              <a:rPr lang="en-US" smtClean="0"/>
              <a:pPr/>
              <a:t>38</a:t>
            </a:fld>
            <a:endParaRPr lang="en-US" dirty="0"/>
          </a:p>
        </p:txBody>
      </p:sp>
    </p:spTree>
    <p:extLst>
      <p:ext uri="{BB962C8B-B14F-4D97-AF65-F5344CB8AC3E}">
        <p14:creationId xmlns:p14="http://schemas.microsoft.com/office/powerpoint/2010/main" val="2338967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Bill/Early Retiree Coverage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000" dirty="0" smtClean="0"/>
              <a:t>Email or Fax the EHA Notice of Early Retiree Form to Linda in the Lincoln office at (402) 477-2952. </a:t>
            </a:r>
          </a:p>
          <a:p>
            <a:pPr marL="514350" indent="-514350">
              <a:buFont typeface="+mj-lt"/>
              <a:buAutoNum type="arabicPeriod"/>
            </a:pPr>
            <a:r>
              <a:rPr lang="en-US" sz="2000" dirty="0" smtClean="0"/>
              <a:t>Please include all members over 50 years of age that are leaving the school.</a:t>
            </a:r>
          </a:p>
          <a:p>
            <a:pPr marL="514350" indent="-514350">
              <a:buFont typeface="+mj-lt"/>
              <a:buAutoNum type="arabicPeriod"/>
            </a:pPr>
            <a:r>
              <a:rPr lang="en-US" sz="2000" dirty="0" smtClean="0"/>
              <a:t>Make sure to include the EHN ID # that can be found on your current billing statement.</a:t>
            </a:r>
          </a:p>
          <a:p>
            <a:pPr marL="514350" indent="-514350">
              <a:buFont typeface="+mj-lt"/>
              <a:buAutoNum type="arabicPeriod"/>
            </a:pPr>
            <a:r>
              <a:rPr lang="en-US" sz="2000" dirty="0" smtClean="0"/>
              <a:t>You will need to notify PayFlex of any terminations, however please do not notify them  prior to August 1</a:t>
            </a:r>
            <a:r>
              <a:rPr lang="en-US" sz="2000" baseline="30000" dirty="0" smtClean="0"/>
              <a:t>st</a:t>
            </a:r>
            <a:r>
              <a:rPr lang="en-US" sz="2000" dirty="0" smtClean="0"/>
              <a:t>. </a:t>
            </a:r>
          </a:p>
          <a:p>
            <a:pPr marL="514350" indent="-514350">
              <a:buFont typeface="+mj-lt"/>
              <a:buAutoNum type="arabicPeriod"/>
            </a:pPr>
            <a:r>
              <a:rPr lang="en-US" sz="2000" dirty="0" smtClean="0"/>
              <a:t>You will still need to terminate member in </a:t>
            </a:r>
            <a:r>
              <a:rPr lang="en-US" sz="2000" dirty="0" err="1" smtClean="0"/>
              <a:t>BlueEnroll</a:t>
            </a:r>
            <a:r>
              <a:rPr lang="en-US" sz="2000" dirty="0" smtClean="0"/>
              <a:t>.</a:t>
            </a:r>
          </a:p>
          <a:p>
            <a:pPr marL="514350" indent="-514350">
              <a:buFont typeface="+mj-lt"/>
              <a:buAutoNum type="arabicPeriod"/>
            </a:pPr>
            <a:r>
              <a:rPr lang="en-US" sz="2000" dirty="0" smtClean="0"/>
              <a:t>Direct Bill packets will be mailed the 2</a:t>
            </a:r>
            <a:r>
              <a:rPr lang="en-US" sz="2000" baseline="30000" dirty="0" smtClean="0"/>
              <a:t>nd</a:t>
            </a:r>
            <a:r>
              <a:rPr lang="en-US" sz="2000" dirty="0" smtClean="0"/>
              <a:t> week of July with coverage terminating on 8/31/15.</a:t>
            </a:r>
            <a:endParaRPr lang="en-US" sz="2000" dirty="0"/>
          </a:p>
        </p:txBody>
      </p:sp>
      <p:sp>
        <p:nvSpPr>
          <p:cNvPr id="4" name="Footer Placeholder 3"/>
          <p:cNvSpPr>
            <a:spLocks noGrp="1"/>
          </p:cNvSpPr>
          <p:nvPr>
            <p:ph type="ftr" sz="quarter" idx="11"/>
          </p:nvPr>
        </p:nvSpPr>
        <p:spPr/>
        <p:txBody>
          <a:bodyPr/>
          <a:lstStyle/>
          <a:p>
            <a:r>
              <a:rPr lang="en-US" dirty="0" smtClean="0">
                <a:solidFill>
                  <a:srgbClr val="585858"/>
                </a:solidFill>
              </a:rPr>
              <a:t>BLUE CROSS AND BLUE SHIELD OF NEBRASKA</a:t>
            </a:r>
            <a:endParaRPr lang="en-US" dirty="0">
              <a:solidFill>
                <a:srgbClr val="585858"/>
              </a:solidFill>
            </a:endParaRPr>
          </a:p>
        </p:txBody>
      </p:sp>
      <p:sp>
        <p:nvSpPr>
          <p:cNvPr id="5" name="Slide Number Placeholder 4"/>
          <p:cNvSpPr>
            <a:spLocks noGrp="1"/>
          </p:cNvSpPr>
          <p:nvPr>
            <p:ph type="sldNum" sz="quarter" idx="12"/>
          </p:nvPr>
        </p:nvSpPr>
        <p:spPr/>
        <p:txBody>
          <a:bodyPr/>
          <a:lstStyle/>
          <a:p>
            <a:fld id="{476F3A80-95F1-4066-B97D-DAA75963208D}" type="slidenum">
              <a:rPr lang="en-US" smtClean="0">
                <a:solidFill>
                  <a:srgbClr val="585858"/>
                </a:solidFill>
              </a:rPr>
              <a:pPr/>
              <a:t>39</a:t>
            </a:fld>
            <a:endParaRPr lang="en-US" dirty="0">
              <a:solidFill>
                <a:srgbClr val="585858"/>
              </a:solidFill>
            </a:endParaRPr>
          </a:p>
        </p:txBody>
      </p:sp>
    </p:spTree>
    <p:extLst>
      <p:ext uri="{BB962C8B-B14F-4D97-AF65-F5344CB8AC3E}">
        <p14:creationId xmlns:p14="http://schemas.microsoft.com/office/powerpoint/2010/main" val="806118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457200" y="1447801"/>
            <a:ext cx="8229600" cy="4800600"/>
          </a:xfrm>
        </p:spPr>
        <p:txBody>
          <a:bodyPr>
            <a:normAutofit fontScale="77500" lnSpcReduction="20000"/>
          </a:bodyPr>
          <a:lstStyle/>
          <a:p>
            <a:r>
              <a:rPr lang="en-US" dirty="0" smtClean="0"/>
              <a:t>Electronic Enrollment and BluesEnroll </a:t>
            </a:r>
          </a:p>
          <a:p>
            <a:r>
              <a:rPr lang="en-US" dirty="0" smtClean="0"/>
              <a:t>Subgroup Application</a:t>
            </a:r>
          </a:p>
          <a:p>
            <a:r>
              <a:rPr lang="en-US" dirty="0" smtClean="0"/>
              <a:t>Renewal Timeline</a:t>
            </a:r>
          </a:p>
          <a:p>
            <a:r>
              <a:rPr lang="en-US" dirty="0" smtClean="0"/>
              <a:t>Administrative Updates</a:t>
            </a:r>
          </a:p>
          <a:p>
            <a:r>
              <a:rPr lang="en-US" dirty="0" smtClean="0"/>
              <a:t>Direct Bill</a:t>
            </a:r>
          </a:p>
          <a:p>
            <a:r>
              <a:rPr lang="en-US" dirty="0" smtClean="0"/>
              <a:t>Break</a:t>
            </a:r>
          </a:p>
          <a:p>
            <a:r>
              <a:rPr lang="en-US" dirty="0" smtClean="0"/>
              <a:t>Payflex (Your COBRA Administrator)</a:t>
            </a:r>
          </a:p>
          <a:p>
            <a:r>
              <a:rPr lang="en-US" dirty="0" smtClean="0"/>
              <a:t>EHA Wellness Program</a:t>
            </a:r>
          </a:p>
          <a:p>
            <a:r>
              <a:rPr lang="en-US" dirty="0" smtClean="0"/>
              <a:t>EHA Field Representative </a:t>
            </a:r>
          </a:p>
          <a:p>
            <a:r>
              <a:rPr lang="en-US" dirty="0" smtClean="0"/>
              <a:t>2015/16 Plan Designs and Rates</a:t>
            </a:r>
          </a:p>
          <a:p>
            <a:r>
              <a:rPr lang="en-US" dirty="0" smtClean="0"/>
              <a:t>Open Discussion </a:t>
            </a:r>
          </a:p>
        </p:txBody>
      </p:sp>
      <p:sp>
        <p:nvSpPr>
          <p:cNvPr id="4" name="Footer Placeholder 3"/>
          <p:cNvSpPr>
            <a:spLocks noGrp="1"/>
          </p:cNvSpPr>
          <p:nvPr>
            <p:ph type="ftr" sz="quarter" idx="11"/>
          </p:nvPr>
        </p:nvSpPr>
        <p:spPr/>
        <p:txBody>
          <a:bodyPr/>
          <a:lstStyle/>
          <a:p>
            <a:r>
              <a:rPr lang="en-US" dirty="0" smtClean="0"/>
              <a:t>BLUE CROSS AND BLUE SHIELD OF NEBRASKA</a:t>
            </a:r>
            <a:endParaRPr lang="en-US" dirty="0"/>
          </a:p>
        </p:txBody>
      </p:sp>
      <p:sp>
        <p:nvSpPr>
          <p:cNvPr id="5" name="Slide Number Placeholder 4"/>
          <p:cNvSpPr>
            <a:spLocks noGrp="1"/>
          </p:cNvSpPr>
          <p:nvPr>
            <p:ph type="sldNum" sz="quarter" idx="12"/>
          </p:nvPr>
        </p:nvSpPr>
        <p:spPr/>
        <p:txBody>
          <a:bodyPr/>
          <a:lstStyle/>
          <a:p>
            <a:fld id="{476F3A80-95F1-4066-B97D-DAA75963208D}" type="slidenum">
              <a:rPr lang="en-US" smtClean="0"/>
              <a:pPr/>
              <a:t>4</a:t>
            </a:fld>
            <a:endParaRPr lang="en-US" dirty="0"/>
          </a:p>
        </p:txBody>
      </p:sp>
    </p:spTree>
    <p:extLst>
      <p:ext uri="{BB962C8B-B14F-4D97-AF65-F5344CB8AC3E}">
        <p14:creationId xmlns:p14="http://schemas.microsoft.com/office/powerpoint/2010/main" val="1453616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Bill and Medicare Supplement Coverage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000" dirty="0" smtClean="0"/>
              <a:t>If the retiree is over the age of 65 he/she will be sent a NSEA-Retired BlueSenior Classic.</a:t>
            </a:r>
          </a:p>
          <a:p>
            <a:pPr marL="514350" indent="-514350">
              <a:buFont typeface="+mj-lt"/>
              <a:buAutoNum type="arabicPeriod"/>
            </a:pPr>
            <a:r>
              <a:rPr lang="en-US" sz="2000" dirty="0" smtClean="0"/>
              <a:t>As members whom are enrolled on the Direct Bill plan reach age 65, we will send a Medicare Supplement packet to them 60 days prior to there 65</a:t>
            </a:r>
            <a:r>
              <a:rPr lang="en-US" sz="2000" baseline="30000" dirty="0" smtClean="0"/>
              <a:t>th</a:t>
            </a:r>
            <a:r>
              <a:rPr lang="en-US" sz="2000" dirty="0" smtClean="0"/>
              <a:t> Birthday.  </a:t>
            </a:r>
          </a:p>
          <a:p>
            <a:pPr marL="514350" indent="-514350">
              <a:buFont typeface="+mj-lt"/>
              <a:buAutoNum type="arabicPeriod"/>
            </a:pPr>
            <a:r>
              <a:rPr lang="en-US" sz="2000" dirty="0" smtClean="0"/>
              <a:t>Members reaching age 65 who have dependents on the Direct Bill plan. The member turning 65 will move to the Medicare Supplement while the dependent remains on the Direct Bill plan, until they reach age 65.    </a:t>
            </a:r>
            <a:endParaRPr lang="en-US" sz="2000" dirty="0"/>
          </a:p>
        </p:txBody>
      </p:sp>
      <p:sp>
        <p:nvSpPr>
          <p:cNvPr id="4" name="Footer Placeholder 3"/>
          <p:cNvSpPr>
            <a:spLocks noGrp="1"/>
          </p:cNvSpPr>
          <p:nvPr>
            <p:ph type="ftr" sz="quarter" idx="11"/>
          </p:nvPr>
        </p:nvSpPr>
        <p:spPr/>
        <p:txBody>
          <a:bodyPr/>
          <a:lstStyle/>
          <a:p>
            <a:r>
              <a:rPr lang="en-US" dirty="0" smtClean="0">
                <a:solidFill>
                  <a:srgbClr val="585858"/>
                </a:solidFill>
              </a:rPr>
              <a:t>BLUE CROSS AND BLUE SHIELD OF NEBRASKA</a:t>
            </a:r>
            <a:endParaRPr lang="en-US" dirty="0">
              <a:solidFill>
                <a:srgbClr val="585858"/>
              </a:solidFill>
            </a:endParaRPr>
          </a:p>
        </p:txBody>
      </p:sp>
      <p:sp>
        <p:nvSpPr>
          <p:cNvPr id="5" name="Slide Number Placeholder 4"/>
          <p:cNvSpPr>
            <a:spLocks noGrp="1"/>
          </p:cNvSpPr>
          <p:nvPr>
            <p:ph type="sldNum" sz="quarter" idx="12"/>
          </p:nvPr>
        </p:nvSpPr>
        <p:spPr/>
        <p:txBody>
          <a:bodyPr/>
          <a:lstStyle/>
          <a:p>
            <a:fld id="{476F3A80-95F1-4066-B97D-DAA75963208D}" type="slidenum">
              <a:rPr lang="en-US" smtClean="0">
                <a:solidFill>
                  <a:srgbClr val="585858"/>
                </a:solidFill>
              </a:rPr>
              <a:pPr/>
              <a:t>40</a:t>
            </a:fld>
            <a:endParaRPr lang="en-US" dirty="0">
              <a:solidFill>
                <a:srgbClr val="585858"/>
              </a:solidFill>
            </a:endParaRPr>
          </a:p>
        </p:txBody>
      </p:sp>
    </p:spTree>
    <p:extLst>
      <p:ext uri="{BB962C8B-B14F-4D97-AF65-F5344CB8AC3E}">
        <p14:creationId xmlns:p14="http://schemas.microsoft.com/office/powerpoint/2010/main" val="892024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219200"/>
            <a:ext cx="6553200" cy="1371600"/>
          </a:xfrm>
        </p:spPr>
        <p:txBody>
          <a:bodyPr>
            <a:normAutofit/>
          </a:bodyPr>
          <a:lstStyle/>
          <a:p>
            <a:pPr algn="ctr"/>
            <a:r>
              <a:rPr lang="en-US" sz="4000" dirty="0" smtClean="0"/>
              <a:t>EHA Field Representative </a:t>
            </a:r>
            <a:endParaRPr lang="en-US" sz="4000" dirty="0"/>
          </a:p>
        </p:txBody>
      </p:sp>
      <p:sp>
        <p:nvSpPr>
          <p:cNvPr id="6" name="Content Placeholder 5"/>
          <p:cNvSpPr>
            <a:spLocks noGrp="1"/>
          </p:cNvSpPr>
          <p:nvPr>
            <p:ph type="subTitle" idx="1"/>
          </p:nvPr>
        </p:nvSpPr>
        <p:spPr>
          <a:xfrm>
            <a:off x="762000" y="2514600"/>
            <a:ext cx="6705600" cy="1142999"/>
          </a:xfrm>
        </p:spPr>
        <p:txBody>
          <a:bodyPr>
            <a:normAutofit fontScale="47500" lnSpcReduction="20000"/>
          </a:bodyPr>
          <a:lstStyle/>
          <a:p>
            <a:pPr marL="0" indent="0" algn="ctr">
              <a:buNone/>
            </a:pPr>
            <a:endParaRPr lang="en-US" sz="4800" dirty="0" smtClean="0"/>
          </a:p>
          <a:p>
            <a:pPr marL="0" indent="0" algn="ctr">
              <a:buNone/>
            </a:pPr>
            <a:r>
              <a:rPr lang="en-US" sz="4800" dirty="0" smtClean="0"/>
              <a:t>Greg Long</a:t>
            </a:r>
          </a:p>
          <a:p>
            <a:pPr marL="0" indent="0" algn="ctr">
              <a:buNone/>
            </a:pPr>
            <a:r>
              <a:rPr lang="en-US" sz="4800" dirty="0" smtClean="0"/>
              <a:t>EHA Field Service Representative</a:t>
            </a:r>
            <a:endParaRPr lang="en-US" sz="4800" dirty="0"/>
          </a:p>
        </p:txBody>
      </p:sp>
      <p:sp>
        <p:nvSpPr>
          <p:cNvPr id="4" name="Slide Number Placeholder 3"/>
          <p:cNvSpPr>
            <a:spLocks noGrp="1"/>
          </p:cNvSpPr>
          <p:nvPr>
            <p:ph type="sldNum" sz="quarter" idx="4294967295"/>
          </p:nvPr>
        </p:nvSpPr>
        <p:spPr>
          <a:xfrm>
            <a:off x="7010400" y="6553200"/>
            <a:ext cx="2133600" cy="168275"/>
          </a:xfrm>
        </p:spPr>
        <p:txBody>
          <a:bodyPr/>
          <a:lstStyle/>
          <a:p>
            <a:fld id="{AF0803A9-1AC4-434F-A3ED-96D72E406DF7}" type="slidenum">
              <a:rPr lang="en-US" smtClean="0"/>
              <a:pPr/>
              <a:t>41</a:t>
            </a:fld>
            <a:endParaRPr lang="en-US" dirty="0"/>
          </a:p>
        </p:txBody>
      </p:sp>
    </p:spTree>
    <p:extLst>
      <p:ext uri="{BB962C8B-B14F-4D97-AF65-F5344CB8AC3E}">
        <p14:creationId xmlns:p14="http://schemas.microsoft.com/office/powerpoint/2010/main" val="1602130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Enrollment Affidavit</a:t>
            </a:r>
            <a:br>
              <a:rPr lang="en-US" dirty="0" smtClean="0"/>
            </a:br>
            <a:endParaRPr lang="en-US" dirty="0"/>
          </a:p>
        </p:txBody>
      </p:sp>
      <p:sp>
        <p:nvSpPr>
          <p:cNvPr id="3" name="Content Placeholder 2"/>
          <p:cNvSpPr>
            <a:spLocks noGrp="1"/>
          </p:cNvSpPr>
          <p:nvPr>
            <p:ph idx="1"/>
          </p:nvPr>
        </p:nvSpPr>
        <p:spPr>
          <a:xfrm>
            <a:off x="533400" y="1371600"/>
            <a:ext cx="8229600" cy="4906963"/>
          </a:xfrm>
        </p:spPr>
        <p:txBody>
          <a:bodyPr>
            <a:noAutofit/>
          </a:bodyPr>
          <a:lstStyle/>
          <a:p>
            <a:pPr marL="0" marR="0" indent="0">
              <a:spcBef>
                <a:spcPts val="0"/>
              </a:spcBef>
              <a:spcAft>
                <a:spcPts val="0"/>
              </a:spcAft>
              <a:buNone/>
            </a:pPr>
            <a:r>
              <a:rPr lang="en-US" sz="1800" dirty="0">
                <a:latin typeface="TimesNewRomanPSMT"/>
                <a:ea typeface="Calibri"/>
                <a:cs typeface="TimesNewRomanPSMT"/>
              </a:rPr>
              <a:t>The EHA Board is pleased to announce that at its </a:t>
            </a:r>
            <a:r>
              <a:rPr lang="en-US" sz="1800" dirty="0" smtClean="0">
                <a:latin typeface="TimesNewRomanPSMT"/>
                <a:ea typeface="Calibri"/>
                <a:cs typeface="TimesNewRomanPSMT"/>
              </a:rPr>
              <a:t>February </a:t>
            </a:r>
            <a:r>
              <a:rPr lang="en-US" sz="1800" dirty="0">
                <a:latin typeface="TimesNewRomanPSMT"/>
                <a:ea typeface="Calibri"/>
                <a:cs typeface="TimesNewRomanPSMT"/>
              </a:rPr>
              <a:t>6, 2015 meeting </a:t>
            </a:r>
            <a:r>
              <a:rPr lang="en-US" sz="1800" dirty="0" smtClean="0">
                <a:latin typeface="TimesNewRomanPSMT"/>
                <a:ea typeface="Calibri"/>
                <a:cs typeface="TimesNewRomanPSMT"/>
              </a:rPr>
              <a:t>the</a:t>
            </a:r>
            <a:r>
              <a:rPr lang="en-US" sz="1800" dirty="0" smtClean="0">
                <a:latin typeface="Calibri"/>
                <a:ea typeface="Calibri"/>
                <a:cs typeface="Times New Roman"/>
              </a:rPr>
              <a:t> </a:t>
            </a:r>
            <a:r>
              <a:rPr lang="en-US" sz="1800" dirty="0" smtClean="0">
                <a:latin typeface="TimesNewRomanPSMT"/>
                <a:ea typeface="Calibri"/>
                <a:cs typeface="TimesNewRomanPSMT"/>
              </a:rPr>
              <a:t>following </a:t>
            </a:r>
            <a:r>
              <a:rPr lang="en-US" sz="1800" dirty="0">
                <a:latin typeface="TimesNewRomanPSMT"/>
                <a:ea typeface="Calibri"/>
                <a:cs typeface="TimesNewRomanPSMT"/>
              </a:rPr>
              <a:t>resolution was passed:</a:t>
            </a:r>
            <a:endParaRPr lang="en-US" sz="1800" dirty="0">
              <a:latin typeface="Calibri"/>
              <a:ea typeface="Calibri"/>
              <a:cs typeface="Times New Roman"/>
            </a:endParaRPr>
          </a:p>
          <a:p>
            <a:pPr marL="0" marR="0" indent="0">
              <a:spcBef>
                <a:spcPts val="0"/>
              </a:spcBef>
              <a:spcAft>
                <a:spcPts val="0"/>
              </a:spcAft>
              <a:buNone/>
            </a:pPr>
            <a:r>
              <a:rPr lang="en-US" sz="1800" dirty="0">
                <a:latin typeface="TimesNewRomanPSMT"/>
                <a:ea typeface="Calibri"/>
                <a:cs typeface="TimesNewRomanPSMT"/>
              </a:rPr>
              <a:t> </a:t>
            </a:r>
            <a:endParaRPr lang="en-US" sz="1800" dirty="0">
              <a:latin typeface="Calibri"/>
              <a:ea typeface="Calibri"/>
              <a:cs typeface="Times New Roman"/>
            </a:endParaRPr>
          </a:p>
          <a:p>
            <a:pPr marL="0" marR="0" indent="0">
              <a:spcBef>
                <a:spcPts val="0"/>
              </a:spcBef>
              <a:spcAft>
                <a:spcPts val="0"/>
              </a:spcAft>
              <a:buNone/>
            </a:pPr>
            <a:r>
              <a:rPr lang="en-US" sz="1800" b="1" dirty="0">
                <a:latin typeface="TimesNewRomanPSMT"/>
                <a:ea typeface="Calibri"/>
                <a:cs typeface="TimesNewRomanPSMT"/>
              </a:rPr>
              <a:t>Motion: “An Open Enrollment period for the 2015-16 plan year for all </a:t>
            </a:r>
            <a:r>
              <a:rPr lang="en-US" sz="1800" b="1" dirty="0" smtClean="0">
                <a:latin typeface="TimesNewRomanPSMT"/>
                <a:ea typeface="Calibri"/>
                <a:cs typeface="TimesNewRomanPSMT"/>
              </a:rPr>
              <a:t>groups</a:t>
            </a:r>
            <a:r>
              <a:rPr lang="en-US" sz="1800" b="1" dirty="0" smtClean="0">
                <a:latin typeface="Calibri"/>
                <a:ea typeface="Calibri"/>
                <a:cs typeface="Times New Roman"/>
              </a:rPr>
              <a:t> </a:t>
            </a:r>
            <a:r>
              <a:rPr lang="en-US" sz="1800" b="1" dirty="0" smtClean="0">
                <a:latin typeface="TimesNewRomanPSMT"/>
                <a:ea typeface="Calibri"/>
                <a:cs typeface="TimesNewRomanPSMT"/>
              </a:rPr>
              <a:t>unless </a:t>
            </a:r>
            <a:r>
              <a:rPr lang="en-US" sz="1800" b="1" dirty="0">
                <a:latin typeface="TimesNewRomanPSMT"/>
                <a:ea typeface="Calibri"/>
                <a:cs typeface="TimesNewRomanPSMT"/>
              </a:rPr>
              <a:t>both the district and the local Association approve of opting out</a:t>
            </a:r>
            <a:r>
              <a:rPr lang="en-US" sz="1800" b="1" dirty="0" smtClean="0">
                <a:latin typeface="TimesNewRomanPSMT"/>
                <a:ea typeface="Calibri"/>
                <a:cs typeface="TimesNewRomanPSMT"/>
              </a:rPr>
              <a:t>.”</a:t>
            </a:r>
          </a:p>
          <a:p>
            <a:pPr marL="0" marR="0" indent="0">
              <a:spcBef>
                <a:spcPts val="0"/>
              </a:spcBef>
              <a:spcAft>
                <a:spcPts val="0"/>
              </a:spcAft>
              <a:buNone/>
            </a:pPr>
            <a:endParaRPr lang="en-US" sz="1800" dirty="0">
              <a:latin typeface="TimesNewRomanPSMT"/>
              <a:ea typeface="Calibri"/>
              <a:cs typeface="Times New Roman"/>
            </a:endParaRPr>
          </a:p>
          <a:p>
            <a:pPr marL="0" marR="0" indent="0">
              <a:spcBef>
                <a:spcPts val="0"/>
              </a:spcBef>
              <a:spcAft>
                <a:spcPts val="0"/>
              </a:spcAft>
              <a:buNone/>
            </a:pPr>
            <a:r>
              <a:rPr lang="en-US" sz="1800" dirty="0" smtClean="0">
                <a:latin typeface="TimesNewRomanPSMT"/>
                <a:ea typeface="Calibri"/>
                <a:cs typeface="TimesNewRomanPSMT"/>
              </a:rPr>
              <a:t>The </a:t>
            </a:r>
            <a:r>
              <a:rPr lang="en-US" sz="1800" dirty="0">
                <a:latin typeface="TimesNewRomanPSMT"/>
                <a:ea typeface="Calibri"/>
                <a:cs typeface="TimesNewRomanPSMT"/>
              </a:rPr>
              <a:t>above resolution will result in all EHA subgroups having an Open Enrollment unless</a:t>
            </a:r>
            <a:endParaRPr lang="en-US" sz="1800" dirty="0">
              <a:latin typeface="Calibri"/>
              <a:ea typeface="Calibri"/>
              <a:cs typeface="Times New Roman"/>
            </a:endParaRPr>
          </a:p>
          <a:p>
            <a:pPr marL="0" marR="0" indent="0">
              <a:spcBef>
                <a:spcPts val="0"/>
              </a:spcBef>
              <a:spcAft>
                <a:spcPts val="0"/>
              </a:spcAft>
              <a:buNone/>
            </a:pPr>
            <a:r>
              <a:rPr lang="en-US" sz="1800" dirty="0">
                <a:latin typeface="TimesNewRomanPSMT"/>
                <a:ea typeface="Calibri"/>
                <a:cs typeface="TimesNewRomanPSMT"/>
              </a:rPr>
              <a:t>it is decided at the local level to opt out. This opting out may be applied at the subgroup</a:t>
            </a:r>
            <a:endParaRPr lang="en-US" sz="1800" dirty="0">
              <a:latin typeface="Calibri"/>
              <a:ea typeface="Calibri"/>
              <a:cs typeface="Times New Roman"/>
            </a:endParaRPr>
          </a:p>
          <a:p>
            <a:pPr marL="0" marR="0" indent="0">
              <a:spcBef>
                <a:spcPts val="0"/>
              </a:spcBef>
              <a:spcAft>
                <a:spcPts val="0"/>
              </a:spcAft>
              <a:buNone/>
            </a:pPr>
            <a:r>
              <a:rPr lang="en-US" sz="1800" dirty="0">
                <a:latin typeface="TimesNewRomanPSMT"/>
                <a:ea typeface="Calibri"/>
                <a:cs typeface="TimesNewRomanPSMT"/>
              </a:rPr>
              <a:t>level and requires the employer and the bargaining unit (for subgroups where one exists) to sign off on the desire to opt out. Sub-Groups may opt out of the Open Enrollment by completing and returning a form to Blue Cross Blue Shield of Nebraska. The EHA BCBSNE 2015-16 Open Enrollment Opt Out Form will need to be completed and returned to Blue Cross Blue Shield of Nebraska no later than July 1, 2015.</a:t>
            </a:r>
            <a:endParaRPr lang="en-US" sz="1800" dirty="0">
              <a:latin typeface="Calibri"/>
              <a:ea typeface="Calibri"/>
              <a:cs typeface="Times New Roman"/>
            </a:endParaRPr>
          </a:p>
          <a:p>
            <a:pPr marL="0" marR="0" indent="0">
              <a:spcBef>
                <a:spcPts val="0"/>
              </a:spcBef>
              <a:spcAft>
                <a:spcPts val="0"/>
              </a:spcAft>
              <a:buNone/>
            </a:pPr>
            <a:r>
              <a:rPr lang="en-US" sz="1800" dirty="0">
                <a:latin typeface="TimesNewRomanPSMT"/>
                <a:ea typeface="Calibri"/>
                <a:cs typeface="TimesNewRomanPSMT"/>
              </a:rPr>
              <a:t> </a:t>
            </a:r>
            <a:endParaRPr lang="en-US" sz="1800" dirty="0">
              <a:latin typeface="Calibri"/>
              <a:ea typeface="Calibri"/>
              <a:cs typeface="Times New Roman"/>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42</a:t>
            </a:fld>
            <a:endParaRPr lang="en-US" dirty="0"/>
          </a:p>
        </p:txBody>
      </p:sp>
    </p:spTree>
    <p:extLst>
      <p:ext uri="{BB962C8B-B14F-4D97-AF65-F5344CB8AC3E}">
        <p14:creationId xmlns:p14="http://schemas.microsoft.com/office/powerpoint/2010/main" val="732671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Eligibility Verification </a:t>
            </a:r>
            <a:endParaRPr lang="en-US" dirty="0"/>
          </a:p>
        </p:txBody>
      </p:sp>
      <p:sp>
        <p:nvSpPr>
          <p:cNvPr id="3" name="Content Placeholder 2"/>
          <p:cNvSpPr>
            <a:spLocks noGrp="1"/>
          </p:cNvSpPr>
          <p:nvPr>
            <p:ph idx="1"/>
          </p:nvPr>
        </p:nvSpPr>
        <p:spPr/>
        <p:txBody>
          <a:bodyPr>
            <a:normAutofit fontScale="85000" lnSpcReduction="20000"/>
          </a:bodyPr>
          <a:lstStyle/>
          <a:p>
            <a:pPr>
              <a:buFontTx/>
              <a:buChar char="•"/>
            </a:pPr>
            <a:r>
              <a:rPr lang="en-US" dirty="0"/>
              <a:t>The verification of correct dependent eligibility is a process conducted to ensure that only eligible individuals are covered under the EHA health insurance program, which in turn helps keep costs as low as possible for EHA members. </a:t>
            </a:r>
          </a:p>
          <a:p>
            <a:pPr>
              <a:buFontTx/>
              <a:buChar char="•"/>
            </a:pPr>
            <a:r>
              <a:rPr lang="en-US" dirty="0"/>
              <a:t>Xerox Security Statement can be downloaded from the EHA Website.  </a:t>
            </a:r>
            <a:r>
              <a:rPr lang="en-US" dirty="0" smtClean="0">
                <a:hlinkClick r:id="rId2"/>
              </a:rPr>
              <a:t>www.ehaplan.org</a:t>
            </a:r>
            <a:endParaRPr lang="en-US" dirty="0" smtClean="0"/>
          </a:p>
          <a:p>
            <a:pPr>
              <a:buFontTx/>
              <a:buChar char="•"/>
            </a:pPr>
            <a:r>
              <a:rPr lang="en-US" dirty="0" smtClean="0"/>
              <a:t>You will termination and reinstatement lists from BCBSNE representatives that have come directly from Xerox. Please make sure you open these e-mails.</a:t>
            </a:r>
          </a:p>
          <a:p>
            <a:pPr>
              <a:buFontTx/>
              <a:buChar char="•"/>
            </a:pPr>
            <a:r>
              <a:rPr lang="en-US" dirty="0" smtClean="0"/>
              <a:t>Xerox help hotline 855-874-8505.  Members with questions about the process should contact Xerox directly since they are conducting the audit.</a:t>
            </a:r>
            <a:endParaRPr lang="en-US" dirty="0"/>
          </a:p>
        </p:txBody>
      </p:sp>
      <p:sp>
        <p:nvSpPr>
          <p:cNvPr id="4" name="Slide Number Placeholder 3"/>
          <p:cNvSpPr>
            <a:spLocks noGrp="1"/>
          </p:cNvSpPr>
          <p:nvPr>
            <p:ph type="sldNum" sz="quarter" idx="12"/>
          </p:nvPr>
        </p:nvSpPr>
        <p:spPr/>
        <p:txBody>
          <a:bodyPr/>
          <a:lstStyle/>
          <a:p>
            <a:fld id="{AF0803A9-1AC4-434F-A3ED-96D72E406DF7}" type="slidenum">
              <a:rPr lang="en-US" smtClean="0"/>
              <a:pPr/>
              <a:t>43</a:t>
            </a:fld>
            <a:endParaRPr lang="en-US" dirty="0"/>
          </a:p>
        </p:txBody>
      </p:sp>
    </p:spTree>
    <p:extLst>
      <p:ext uri="{BB962C8B-B14F-4D97-AF65-F5344CB8AC3E}">
        <p14:creationId xmlns:p14="http://schemas.microsoft.com/office/powerpoint/2010/main" val="2703168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EHA Website Updates</a:t>
            </a:r>
            <a:endParaRPr lang="en-US" dirty="0"/>
          </a:p>
        </p:txBody>
      </p:sp>
      <p:sp>
        <p:nvSpPr>
          <p:cNvPr id="3" name="Content Placeholder 2"/>
          <p:cNvSpPr>
            <a:spLocks noGrp="1"/>
          </p:cNvSpPr>
          <p:nvPr>
            <p:ph idx="1"/>
          </p:nvPr>
        </p:nvSpPr>
        <p:spPr/>
        <p:txBody>
          <a:bodyPr/>
          <a:lstStyle/>
          <a:p>
            <a:r>
              <a:rPr lang="en-US" dirty="0" smtClean="0"/>
              <a:t>Affordable Healthcare updates and announcements</a:t>
            </a:r>
          </a:p>
          <a:p>
            <a:r>
              <a:rPr lang="en-US" dirty="0" smtClean="0"/>
              <a:t>Executive board announcements</a:t>
            </a:r>
          </a:p>
          <a:p>
            <a:r>
              <a:rPr lang="en-US" dirty="0" smtClean="0"/>
              <a:t>Schedule of events including webinars and upcoming retiree seminars </a:t>
            </a:r>
          </a:p>
          <a:p>
            <a:r>
              <a:rPr lang="en-US" dirty="0" smtClean="0"/>
              <a:t>Frequent asked questions box for school districts regarding ACA (Link to Blue Cross Blue Shield of Nebraska</a:t>
            </a:r>
          </a:p>
          <a:p>
            <a:endParaRPr lang="en-US" dirty="0" smtClean="0"/>
          </a:p>
        </p:txBody>
      </p:sp>
      <p:sp>
        <p:nvSpPr>
          <p:cNvPr id="4" name="Slide Number Placeholder 3"/>
          <p:cNvSpPr>
            <a:spLocks noGrp="1"/>
          </p:cNvSpPr>
          <p:nvPr>
            <p:ph type="sldNum" sz="quarter" idx="12"/>
          </p:nvPr>
        </p:nvSpPr>
        <p:spPr/>
        <p:txBody>
          <a:bodyPr/>
          <a:lstStyle/>
          <a:p>
            <a:fld id="{AF0803A9-1AC4-434F-A3ED-96D72E406DF7}" type="slidenum">
              <a:rPr lang="en-US" smtClean="0"/>
              <a:pPr/>
              <a:t>44</a:t>
            </a:fld>
            <a:endParaRPr lang="en-US" dirty="0"/>
          </a:p>
        </p:txBody>
      </p:sp>
    </p:spTree>
    <p:extLst>
      <p:ext uri="{BB962C8B-B14F-4D97-AF65-F5344CB8AC3E}">
        <p14:creationId xmlns:p14="http://schemas.microsoft.com/office/powerpoint/2010/main" val="1259986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914400"/>
          </a:xfrm>
        </p:spPr>
        <p:txBody>
          <a:bodyPr/>
          <a:lstStyle/>
          <a:p>
            <a:r>
              <a:rPr lang="en-US" dirty="0" smtClean="0"/>
              <a:t>2015/16 Rates </a:t>
            </a:r>
            <a:endParaRPr lang="en-US" dirty="0"/>
          </a:p>
        </p:txBody>
      </p:sp>
      <p:sp>
        <p:nvSpPr>
          <p:cNvPr id="4" name="Footer Placeholder 3"/>
          <p:cNvSpPr>
            <a:spLocks noGrp="1"/>
          </p:cNvSpPr>
          <p:nvPr>
            <p:ph type="ftr" sz="quarter" idx="11"/>
          </p:nvPr>
        </p:nvSpPr>
        <p:spPr/>
        <p:txBody>
          <a:bodyPr/>
          <a:lstStyle/>
          <a:p>
            <a:r>
              <a:rPr lang="en-US" smtClean="0"/>
              <a:t>BLUE CROSS AND BLUE SHIELD OF NEBRASKA</a:t>
            </a:r>
            <a:endParaRPr lang="en-US" dirty="0"/>
          </a:p>
        </p:txBody>
      </p:sp>
      <p:sp>
        <p:nvSpPr>
          <p:cNvPr id="5" name="Slide Number Placeholder 4"/>
          <p:cNvSpPr>
            <a:spLocks noGrp="1"/>
          </p:cNvSpPr>
          <p:nvPr>
            <p:ph type="sldNum" sz="quarter" idx="12"/>
          </p:nvPr>
        </p:nvSpPr>
        <p:spPr/>
        <p:txBody>
          <a:bodyPr/>
          <a:lstStyle/>
          <a:p>
            <a:fld id="{476F3A80-95F1-4066-B97D-DAA75963208D}" type="slidenum">
              <a:rPr lang="en-US" smtClean="0"/>
              <a:pPr/>
              <a:t>45</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86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518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on your Mind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Thank you for taking your time to attend.</a:t>
            </a:r>
          </a:p>
          <a:p>
            <a:pPr marL="0" indent="0" algn="ctr">
              <a:buNone/>
            </a:pPr>
            <a:r>
              <a:rPr lang="en-US" dirty="0" smtClean="0"/>
              <a:t>Have a nice day!</a:t>
            </a:r>
          </a:p>
          <a:p>
            <a:pPr marL="0" indent="0" algn="ctr">
              <a:buNone/>
            </a:pPr>
            <a:r>
              <a:rPr lang="en-US" dirty="0" smtClean="0"/>
              <a:t>Drive Safe </a:t>
            </a:r>
            <a:endParaRPr lang="en-US" dirty="0"/>
          </a:p>
        </p:txBody>
      </p:sp>
      <p:sp>
        <p:nvSpPr>
          <p:cNvPr id="4" name="Footer Placeholder 3"/>
          <p:cNvSpPr>
            <a:spLocks noGrp="1"/>
          </p:cNvSpPr>
          <p:nvPr>
            <p:ph type="ftr" sz="quarter" idx="11"/>
          </p:nvPr>
        </p:nvSpPr>
        <p:spPr/>
        <p:txBody>
          <a:bodyPr/>
          <a:lstStyle/>
          <a:p>
            <a:r>
              <a:rPr lang="en-US" smtClean="0"/>
              <a:t>BLUE CROSS AND BLUE SHIELD OF NEBRASKA</a:t>
            </a:r>
            <a:endParaRPr lang="en-US" dirty="0"/>
          </a:p>
        </p:txBody>
      </p:sp>
      <p:sp>
        <p:nvSpPr>
          <p:cNvPr id="5" name="Slide Number Placeholder 4"/>
          <p:cNvSpPr>
            <a:spLocks noGrp="1"/>
          </p:cNvSpPr>
          <p:nvPr>
            <p:ph type="sldNum" sz="quarter" idx="12"/>
          </p:nvPr>
        </p:nvSpPr>
        <p:spPr/>
        <p:txBody>
          <a:bodyPr/>
          <a:lstStyle/>
          <a:p>
            <a:fld id="{476F3A80-95F1-4066-B97D-DAA75963208D}" type="slidenum">
              <a:rPr lang="en-US" smtClean="0"/>
              <a:pPr/>
              <a:t>46</a:t>
            </a:fld>
            <a:endParaRPr lang="en-US" dirty="0"/>
          </a:p>
        </p:txBody>
      </p:sp>
    </p:spTree>
    <p:extLst>
      <p:ext uri="{BB962C8B-B14F-4D97-AF65-F5344CB8AC3E}">
        <p14:creationId xmlns:p14="http://schemas.microsoft.com/office/powerpoint/2010/main" val="1531379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Electronic Enrollment</a:t>
            </a:r>
            <a:endParaRPr lang="en-US" dirty="0"/>
          </a:p>
        </p:txBody>
      </p:sp>
      <p:sp>
        <p:nvSpPr>
          <p:cNvPr id="3" name="Subtitle 2"/>
          <p:cNvSpPr>
            <a:spLocks noGrp="1"/>
          </p:cNvSpPr>
          <p:nvPr>
            <p:ph type="subTitle" idx="1"/>
          </p:nvPr>
        </p:nvSpPr>
        <p:spPr/>
        <p:txBody>
          <a:bodyPr>
            <a:normAutofit lnSpcReduction="10000"/>
          </a:bodyPr>
          <a:lstStyle/>
          <a:p>
            <a:r>
              <a:rPr lang="en-US" dirty="0" smtClean="0"/>
              <a:t>Blues</a:t>
            </a:r>
            <a:r>
              <a:rPr lang="en-US" i="1" dirty="0" smtClean="0"/>
              <a:t>Enroll</a:t>
            </a:r>
            <a:endParaRPr lang="en-US" i="1" dirty="0"/>
          </a:p>
        </p:txBody>
      </p:sp>
    </p:spTree>
    <p:extLst>
      <p:ext uri="{BB962C8B-B14F-4D97-AF65-F5344CB8AC3E}">
        <p14:creationId xmlns:p14="http://schemas.microsoft.com/office/powerpoint/2010/main" val="3318580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Enrollment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2800" dirty="0" smtClean="0"/>
              <a:t>Blue Cross Blue Shield of Nebraska partners with Benefitfocus </a:t>
            </a:r>
            <a:r>
              <a:rPr lang="en-US" sz="2800" dirty="0"/>
              <a:t>to offer our groups an </a:t>
            </a:r>
            <a:r>
              <a:rPr lang="en-US" sz="2800" dirty="0" smtClean="0"/>
              <a:t>electronic enrollment </a:t>
            </a:r>
            <a:r>
              <a:rPr lang="en-US" sz="2800" dirty="0"/>
              <a:t>option</a:t>
            </a:r>
            <a:r>
              <a:rPr lang="en-US" sz="2800" dirty="0" smtClean="0"/>
              <a:t>.</a:t>
            </a:r>
          </a:p>
          <a:p>
            <a:pPr marL="0" indent="0">
              <a:buNone/>
            </a:pPr>
            <a:r>
              <a:rPr lang="en-US" sz="2800" dirty="0" smtClean="0"/>
              <a:t> </a:t>
            </a:r>
          </a:p>
          <a:p>
            <a:pPr lvl="1"/>
            <a:r>
              <a:rPr lang="en-US" dirty="0" smtClean="0"/>
              <a:t>The </a:t>
            </a:r>
            <a:r>
              <a:rPr lang="en-US" dirty="0"/>
              <a:t>Benefitfocus® </a:t>
            </a:r>
            <a:r>
              <a:rPr lang="en-US" dirty="0" smtClean="0"/>
              <a:t>platform is branded </a:t>
            </a:r>
            <a:r>
              <a:rPr lang="en-US" dirty="0"/>
              <a:t>as </a:t>
            </a:r>
            <a:r>
              <a:rPr lang="en-US" dirty="0" smtClean="0"/>
              <a:t>Blues</a:t>
            </a:r>
            <a:r>
              <a:rPr lang="en-US" i="1" dirty="0" smtClean="0"/>
              <a:t>Enroll</a:t>
            </a:r>
            <a:r>
              <a:rPr lang="en-US" dirty="0" smtClean="0"/>
              <a:t>, and it provides </a:t>
            </a:r>
            <a:r>
              <a:rPr lang="en-US" dirty="0"/>
              <a:t>an internet-based enrollment solution for employers. </a:t>
            </a:r>
            <a:endParaRPr lang="en-US" dirty="0" smtClean="0"/>
          </a:p>
          <a:p>
            <a:pPr marL="457200" lvl="1" indent="0">
              <a:buNone/>
            </a:pPr>
            <a:endParaRPr lang="en-US" dirty="0" smtClean="0"/>
          </a:p>
          <a:p>
            <a:pPr lvl="1"/>
            <a:r>
              <a:rPr lang="en-US" dirty="0" smtClean="0"/>
              <a:t>It offers employers the ability to administer their benefit offerings and information through a web-based platform.</a:t>
            </a:r>
          </a:p>
          <a:p>
            <a:pPr marL="0" indent="0">
              <a:buNone/>
            </a:pPr>
            <a:endParaRPr lang="en-US" sz="2800" dirty="0" smtClean="0"/>
          </a:p>
          <a:p>
            <a:pPr marL="0" indent="0">
              <a:buNone/>
            </a:pPr>
            <a:endParaRPr lang="en-US" sz="1300" dirty="0" smtClean="0"/>
          </a:p>
          <a:p>
            <a:pPr marL="0" indent="0">
              <a:buNone/>
            </a:pPr>
            <a:r>
              <a:rPr lang="en-US" sz="1300" dirty="0" smtClean="0"/>
              <a:t>BluesE</a:t>
            </a:r>
            <a:r>
              <a:rPr lang="en-US" sz="1300" i="1" dirty="0" smtClean="0"/>
              <a:t>nroll</a:t>
            </a:r>
            <a:r>
              <a:rPr lang="en-US" sz="1300" dirty="0" smtClean="0"/>
              <a:t> </a:t>
            </a:r>
            <a:r>
              <a:rPr lang="en-US" sz="1300" dirty="0"/>
              <a:t>is an online enrollment tool available through </a:t>
            </a:r>
            <a:r>
              <a:rPr lang="en-US" sz="1300" dirty="0" smtClean="0"/>
              <a:t>Benefitfocus</a:t>
            </a:r>
            <a:r>
              <a:rPr lang="en-US" sz="1300" dirty="0"/>
              <a:t>, an independent company not affiliated with Blue Cross </a:t>
            </a:r>
            <a:r>
              <a:rPr lang="en-US" sz="1300" dirty="0" smtClean="0"/>
              <a:t>and Blue </a:t>
            </a:r>
            <a:r>
              <a:rPr lang="en-US" sz="1300" dirty="0"/>
              <a:t>Shield of Nebraska</a:t>
            </a:r>
            <a:r>
              <a:rPr lang="en-US" sz="1300" dirty="0" smtClean="0"/>
              <a:t>.</a:t>
            </a:r>
            <a:endParaRPr lang="en-US" sz="1300" dirty="0"/>
          </a:p>
        </p:txBody>
      </p:sp>
      <p:sp>
        <p:nvSpPr>
          <p:cNvPr id="4" name="Slide Number Placeholder 3"/>
          <p:cNvSpPr>
            <a:spLocks noGrp="1"/>
          </p:cNvSpPr>
          <p:nvPr>
            <p:ph type="sldNum" sz="quarter" idx="12"/>
          </p:nvPr>
        </p:nvSpPr>
        <p:spPr/>
        <p:txBody>
          <a:bodyPr/>
          <a:lstStyle/>
          <a:p>
            <a:fld id="{867259DD-D6AD-40F2-A7E5-9D7885077C40}" type="slidenum">
              <a:rPr lang="en-US" smtClean="0"/>
              <a:pPr/>
              <a:t>6</a:t>
            </a:fld>
            <a:endParaRPr lang="en-US" dirty="0"/>
          </a:p>
        </p:txBody>
      </p:sp>
    </p:spTree>
    <p:extLst>
      <p:ext uri="{BB962C8B-B14F-4D97-AF65-F5344CB8AC3E}">
        <p14:creationId xmlns:p14="http://schemas.microsoft.com/office/powerpoint/2010/main" val="3118022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100" dirty="0" smtClean="0"/>
              <a:t>With Blues</a:t>
            </a:r>
            <a:r>
              <a:rPr lang="en-US" sz="3100" i="1" dirty="0" smtClean="0"/>
              <a:t>Enroll, </a:t>
            </a:r>
            <a:r>
              <a:rPr lang="en-US" sz="3100" dirty="0" smtClean="0"/>
              <a:t>you can make employee changes electronically, 24 hours a day 7 days a week, from anywhere with Web access, eliminating the need to send paper forms. </a:t>
            </a:r>
          </a:p>
          <a:p>
            <a:pPr marL="0" indent="0">
              <a:buNone/>
            </a:pPr>
            <a:endParaRPr lang="en-US" sz="3100" dirty="0" smtClean="0"/>
          </a:p>
          <a:p>
            <a:pPr marL="0" indent="0">
              <a:buNone/>
            </a:pPr>
            <a:r>
              <a:rPr lang="en-US" sz="3100" dirty="0" smtClean="0"/>
              <a:t>Blues</a:t>
            </a:r>
            <a:r>
              <a:rPr lang="en-US" sz="3100" i="1" dirty="0" smtClean="0"/>
              <a:t>Enroll </a:t>
            </a:r>
            <a:r>
              <a:rPr lang="en-US" sz="3100" dirty="0" smtClean="0"/>
              <a:t>is configured based on your group’s business rules and provisions so you can:</a:t>
            </a:r>
          </a:p>
          <a:p>
            <a:pPr marL="0" indent="0">
              <a:buNone/>
            </a:pPr>
            <a:endParaRPr lang="en-US" dirty="0" smtClean="0"/>
          </a:p>
          <a:p>
            <a:pPr lvl="1"/>
            <a:r>
              <a:rPr lang="en-US" dirty="0" smtClean="0"/>
              <a:t>Make year round life event changes</a:t>
            </a:r>
          </a:p>
          <a:p>
            <a:pPr lvl="1"/>
            <a:r>
              <a:rPr lang="en-US" dirty="0" smtClean="0"/>
              <a:t>New hire benefit elections </a:t>
            </a:r>
          </a:p>
          <a:p>
            <a:pPr lvl="1"/>
            <a:r>
              <a:rPr lang="en-US" dirty="0" smtClean="0"/>
              <a:t>New hire declinations </a:t>
            </a:r>
          </a:p>
          <a:p>
            <a:pPr lvl="1"/>
            <a:r>
              <a:rPr lang="en-US" dirty="0" smtClean="0"/>
              <a:t>Employee terminations </a:t>
            </a:r>
          </a:p>
          <a:p>
            <a:pPr lvl="1"/>
            <a:r>
              <a:rPr lang="en-US" dirty="0" smtClean="0"/>
              <a:t>Rehires</a:t>
            </a:r>
          </a:p>
          <a:p>
            <a:pPr lvl="1"/>
            <a:r>
              <a:rPr lang="en-US" dirty="0"/>
              <a:t>Address changes </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867259DD-D6AD-40F2-A7E5-9D7885077C40}" type="slidenum">
              <a:rPr lang="en-US" smtClean="0"/>
              <a:pPr/>
              <a:t>7</a:t>
            </a:fld>
            <a:endParaRPr lang="en-US" dirty="0"/>
          </a:p>
        </p:txBody>
      </p:sp>
    </p:spTree>
    <p:extLst>
      <p:ext uri="{BB962C8B-B14F-4D97-AF65-F5344CB8AC3E}">
        <p14:creationId xmlns:p14="http://schemas.microsoft.com/office/powerpoint/2010/main" val="96630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60438"/>
          </a:xfrm>
        </p:spPr>
        <p:txBody>
          <a:bodyPr>
            <a:noAutofit/>
          </a:bodyPr>
          <a:lstStyle/>
          <a:p>
            <a:r>
              <a:rPr lang="en-US" dirty="0" smtClean="0"/>
              <a:t>2015 Blues</a:t>
            </a:r>
            <a:r>
              <a:rPr lang="en-US" i="1" dirty="0" smtClean="0"/>
              <a:t>Enroll</a:t>
            </a:r>
            <a:r>
              <a:rPr lang="en-US" dirty="0" smtClean="0"/>
              <a:t> Group Set Up</a:t>
            </a:r>
            <a:endParaRPr lang="en-US" dirty="0"/>
          </a:p>
        </p:txBody>
      </p:sp>
      <p:sp>
        <p:nvSpPr>
          <p:cNvPr id="3" name="Content Placeholder 2"/>
          <p:cNvSpPr>
            <a:spLocks noGrp="1"/>
          </p:cNvSpPr>
          <p:nvPr>
            <p:ph idx="1"/>
          </p:nvPr>
        </p:nvSpPr>
        <p:spPr>
          <a:xfrm>
            <a:off x="152400" y="1371600"/>
            <a:ext cx="8686800" cy="5181600"/>
          </a:xfrm>
        </p:spPr>
        <p:txBody>
          <a:bodyPr>
            <a:normAutofit/>
          </a:bodyPr>
          <a:lstStyle/>
          <a:p>
            <a:pPr marL="0" indent="0">
              <a:buNone/>
            </a:pPr>
            <a:r>
              <a:rPr lang="en-US" sz="2400" dirty="0">
                <a:ea typeface="ＭＳ Ｐゴシック" charset="-128"/>
                <a:cs typeface="Arial" charset="0"/>
              </a:rPr>
              <a:t>All groups will be set up in the Blues</a:t>
            </a:r>
            <a:r>
              <a:rPr lang="en-US" sz="2400" i="1" dirty="0">
                <a:ea typeface="ＭＳ Ｐゴシック" charset="-128"/>
                <a:cs typeface="Arial" charset="0"/>
              </a:rPr>
              <a:t>Enroll</a:t>
            </a:r>
            <a:r>
              <a:rPr lang="en-US" sz="2400" dirty="0">
                <a:ea typeface="ＭＳ Ｐゴシック" charset="-128"/>
                <a:cs typeface="Arial" charset="0"/>
              </a:rPr>
              <a:t> system allowing Open Enrollment changes to occur</a:t>
            </a:r>
            <a:r>
              <a:rPr lang="en-US" sz="2400" dirty="0" smtClean="0">
                <a:ea typeface="ＭＳ Ｐゴシック" charset="-128"/>
                <a:cs typeface="Arial" charset="0"/>
              </a:rPr>
              <a:t>.</a:t>
            </a:r>
          </a:p>
          <a:p>
            <a:pPr marL="0" indent="0">
              <a:buNone/>
            </a:pPr>
            <a:endParaRPr lang="en-US" sz="1100" dirty="0">
              <a:ea typeface="ＭＳ Ｐゴシック" charset="-128"/>
              <a:cs typeface="Arial" charset="0"/>
            </a:endParaRPr>
          </a:p>
          <a:p>
            <a:pPr marL="0" indent="0">
              <a:buNone/>
            </a:pPr>
            <a:r>
              <a:rPr lang="en-US" sz="2400" dirty="0" smtClean="0">
                <a:ea typeface="ＭＳ Ｐゴシック" charset="-128"/>
                <a:cs typeface="Arial" charset="0"/>
              </a:rPr>
              <a:t>When you are in the Blues</a:t>
            </a:r>
            <a:r>
              <a:rPr lang="en-US" sz="2400" i="1" dirty="0" smtClean="0">
                <a:ea typeface="ＭＳ Ｐゴシック" charset="-128"/>
                <a:cs typeface="Arial" charset="0"/>
              </a:rPr>
              <a:t>Enroll</a:t>
            </a:r>
            <a:r>
              <a:rPr lang="en-US" sz="2400" dirty="0" smtClean="0">
                <a:ea typeface="ＭＳ Ｐゴシック" charset="-128"/>
                <a:cs typeface="Arial" charset="0"/>
              </a:rPr>
              <a:t> </a:t>
            </a:r>
            <a:r>
              <a:rPr lang="en-US" sz="2400" dirty="0">
                <a:ea typeface="ＭＳ Ｐゴシック" charset="-128"/>
                <a:cs typeface="Arial" charset="0"/>
              </a:rPr>
              <a:t>system </a:t>
            </a:r>
            <a:r>
              <a:rPr lang="en-US" sz="2400" dirty="0" smtClean="0">
                <a:ea typeface="ＭＳ Ｐゴシック" charset="-128"/>
                <a:cs typeface="Arial" charset="0"/>
              </a:rPr>
              <a:t>under the Open Enrollment tab when you edit benefits you will see two options:  </a:t>
            </a:r>
          </a:p>
          <a:p>
            <a:pPr lvl="1"/>
            <a:r>
              <a:rPr lang="en-US" sz="2000" dirty="0" smtClean="0">
                <a:ea typeface="ＭＳ Ｐゴシック" charset="-128"/>
                <a:cs typeface="Arial" charset="0"/>
              </a:rPr>
              <a:t>One will allow you to complete Special Life Event changes</a:t>
            </a:r>
          </a:p>
          <a:p>
            <a:pPr lvl="1"/>
            <a:r>
              <a:rPr lang="en-US" sz="2000" dirty="0" smtClean="0">
                <a:ea typeface="ＭＳ Ｐゴシック" charset="-128"/>
                <a:cs typeface="Arial" charset="0"/>
              </a:rPr>
              <a:t>One will be your selection for Open Enrollment changes</a:t>
            </a:r>
            <a:endParaRPr lang="en-US" sz="2000" dirty="0">
              <a:latin typeface="Arial" charset="0"/>
              <a:ea typeface="ＭＳ Ｐゴシック" charset="-128"/>
              <a:cs typeface="Arial" charset="0"/>
            </a:endParaRPr>
          </a:p>
          <a:p>
            <a:pPr marL="0" indent="0">
              <a:buNone/>
            </a:pPr>
            <a:endParaRPr lang="en-US" sz="2300" dirty="0" smtClean="0">
              <a:latin typeface="Arial" charset="0"/>
              <a:ea typeface="ＭＳ Ｐゴシック" charset="-128"/>
              <a:cs typeface="Arial" charset="0"/>
            </a:endParaRPr>
          </a:p>
          <a:p>
            <a:pPr marL="0" indent="0">
              <a:buNone/>
            </a:pPr>
            <a:endParaRPr lang="en-US" sz="2300" dirty="0">
              <a:latin typeface="Arial" charset="0"/>
              <a:ea typeface="ＭＳ Ｐゴシック" charset="-128"/>
              <a:cs typeface="Arial" charset="0"/>
            </a:endParaRPr>
          </a:p>
          <a:p>
            <a:endParaRPr lang="en-US" dirty="0"/>
          </a:p>
        </p:txBody>
      </p:sp>
      <p:sp>
        <p:nvSpPr>
          <p:cNvPr id="5" name="Slide Number Placeholder 4"/>
          <p:cNvSpPr>
            <a:spLocks noGrp="1"/>
          </p:cNvSpPr>
          <p:nvPr>
            <p:ph type="sldNum" sz="quarter" idx="12"/>
          </p:nvPr>
        </p:nvSpPr>
        <p:spPr/>
        <p:txBody>
          <a:bodyPr/>
          <a:lstStyle/>
          <a:p>
            <a:fld id="{92529584-A255-5A4B-9205-4E7FA07EA1E0}" type="slidenum">
              <a:rPr lang="en-US" smtClean="0"/>
              <a:pPr/>
              <a:t>8</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39" y="4343400"/>
            <a:ext cx="69056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678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62"/>
            <a:ext cx="8229600" cy="731838"/>
          </a:xfrm>
        </p:spPr>
        <p:txBody>
          <a:bodyPr>
            <a:noAutofit/>
          </a:bodyPr>
          <a:lstStyle/>
          <a:p>
            <a:r>
              <a:rPr lang="en-US" dirty="0"/>
              <a:t>Blues</a:t>
            </a:r>
            <a:r>
              <a:rPr lang="en-US" i="1" dirty="0"/>
              <a:t>Enroll</a:t>
            </a:r>
            <a:r>
              <a:rPr lang="en-US" dirty="0"/>
              <a:t> Group Set </a:t>
            </a:r>
            <a:r>
              <a:rPr lang="en-US" dirty="0" smtClean="0"/>
              <a:t>Up Cont.</a:t>
            </a:r>
            <a:endParaRPr lang="en-US" dirty="0"/>
          </a:p>
        </p:txBody>
      </p:sp>
      <p:sp>
        <p:nvSpPr>
          <p:cNvPr id="3" name="Content Placeholder 2"/>
          <p:cNvSpPr>
            <a:spLocks noGrp="1"/>
          </p:cNvSpPr>
          <p:nvPr>
            <p:ph idx="1"/>
          </p:nvPr>
        </p:nvSpPr>
        <p:spPr>
          <a:xfrm>
            <a:off x="228600" y="1371600"/>
            <a:ext cx="4267200" cy="4876801"/>
          </a:xfrm>
        </p:spPr>
        <p:txBody>
          <a:bodyPr>
            <a:normAutofit lnSpcReduction="10000"/>
          </a:bodyPr>
          <a:lstStyle/>
          <a:p>
            <a:pPr marL="0" lvl="1" indent="0">
              <a:buNone/>
            </a:pPr>
            <a:r>
              <a:rPr lang="en-US" sz="2000" dirty="0">
                <a:ea typeface="ＭＳ Ｐゴシック" charset="-128"/>
                <a:cs typeface="Arial" charset="0"/>
              </a:rPr>
              <a:t>If </a:t>
            </a:r>
            <a:r>
              <a:rPr lang="en-US" sz="2000" dirty="0" smtClean="0">
                <a:ea typeface="ＭＳ Ｐゴシック" charset="-128"/>
                <a:cs typeface="Arial" charset="0"/>
              </a:rPr>
              <a:t>your group size is 50+ then you have a choice concerning whether you offer </a:t>
            </a:r>
            <a:r>
              <a:rPr lang="en-US" sz="2000" dirty="0">
                <a:ea typeface="ＭＳ Ｐゴシック" charset="-128"/>
                <a:cs typeface="Arial" charset="0"/>
              </a:rPr>
              <a:t>an open </a:t>
            </a:r>
            <a:r>
              <a:rPr lang="en-US" sz="2000" dirty="0" smtClean="0">
                <a:ea typeface="ＭＳ Ｐゴシック" charset="-128"/>
                <a:cs typeface="Arial" charset="0"/>
              </a:rPr>
              <a:t>enrollment or not, however, both options that we discussed on the previous slide will still appear.  </a:t>
            </a:r>
          </a:p>
          <a:p>
            <a:pPr marL="0" lvl="1" indent="0">
              <a:buNone/>
            </a:pPr>
            <a:endParaRPr lang="en-US" sz="2000" dirty="0">
              <a:ea typeface="ＭＳ Ｐゴシック" charset="-128"/>
              <a:cs typeface="Arial" charset="0"/>
            </a:endParaRPr>
          </a:p>
          <a:p>
            <a:pPr marL="0" lvl="1" indent="0">
              <a:buNone/>
            </a:pPr>
            <a:r>
              <a:rPr lang="en-US" sz="2000" dirty="0" smtClean="0">
                <a:ea typeface="ＭＳ Ｐゴシック" charset="-128"/>
                <a:cs typeface="Arial" charset="0"/>
              </a:rPr>
              <a:t>If you choose not to allow an Open Enrollment, then you will </a:t>
            </a:r>
            <a:r>
              <a:rPr lang="en-US" sz="2000" dirty="0">
                <a:ea typeface="ＭＳ Ｐゴシック" charset="-128"/>
                <a:cs typeface="Arial" charset="0"/>
              </a:rPr>
              <a:t>be responsible for only entering </a:t>
            </a:r>
            <a:r>
              <a:rPr lang="en-US" sz="2000" dirty="0" smtClean="0">
                <a:ea typeface="ＭＳ Ｐゴシック" charset="-128"/>
                <a:cs typeface="Arial" charset="0"/>
              </a:rPr>
              <a:t>the changes </a:t>
            </a:r>
            <a:r>
              <a:rPr lang="en-US" sz="2000" dirty="0">
                <a:ea typeface="ＭＳ Ｐゴシック" charset="-128"/>
                <a:cs typeface="Arial" charset="0"/>
              </a:rPr>
              <a:t>that are a result of a qualifying event.  </a:t>
            </a:r>
            <a:endParaRPr lang="en-US" sz="2000" dirty="0" smtClean="0">
              <a:ea typeface="ＭＳ Ｐゴシック" charset="-128"/>
              <a:cs typeface="Arial" charset="0"/>
            </a:endParaRPr>
          </a:p>
          <a:p>
            <a:pPr marL="0" lvl="1" indent="0">
              <a:buNone/>
            </a:pPr>
            <a:endParaRPr lang="en-US" sz="2000" dirty="0">
              <a:ea typeface="ＭＳ Ｐゴシック" charset="-128"/>
              <a:cs typeface="Arial" charset="0"/>
            </a:endParaRPr>
          </a:p>
          <a:p>
            <a:pPr marL="0" lvl="1" indent="0">
              <a:buNone/>
            </a:pPr>
            <a:r>
              <a:rPr lang="en-US" sz="2000" dirty="0" smtClean="0">
                <a:ea typeface="ＭＳ Ｐゴシック" charset="-128"/>
                <a:cs typeface="Arial" charset="0"/>
              </a:rPr>
              <a:t>You </a:t>
            </a:r>
            <a:r>
              <a:rPr lang="en-US" sz="2000" dirty="0">
                <a:ea typeface="ＭＳ Ｐゴシック" charset="-128"/>
                <a:cs typeface="Arial" charset="0"/>
              </a:rPr>
              <a:t>will have the ability to indicate what that event is </a:t>
            </a:r>
            <a:r>
              <a:rPr lang="en-US" sz="2000" dirty="0" smtClean="0">
                <a:ea typeface="ＭＳ Ｐゴシック" charset="-128"/>
                <a:cs typeface="Arial" charset="0"/>
              </a:rPr>
              <a:t>as you normally would by expanding the drop down box.</a:t>
            </a:r>
          </a:p>
          <a:p>
            <a:pPr marL="0" lvl="1" indent="0">
              <a:buNone/>
            </a:pPr>
            <a:endParaRPr lang="en-US" sz="2000" dirty="0">
              <a:latin typeface="Arial" charset="0"/>
              <a:ea typeface="ＭＳ Ｐゴシック" charset="-128"/>
              <a:cs typeface="Arial" charset="0"/>
            </a:endParaRPr>
          </a:p>
          <a:p>
            <a:pPr marL="457200" lvl="1" indent="0">
              <a:lnSpc>
                <a:spcPct val="110000"/>
              </a:lnSpc>
              <a:buNone/>
            </a:pPr>
            <a:endParaRPr lang="en-US" sz="1700" dirty="0">
              <a:latin typeface="Arial" charset="0"/>
              <a:ea typeface="ＭＳ Ｐゴシック" charset="-128"/>
              <a:cs typeface="Arial" charset="0"/>
            </a:endParaRPr>
          </a:p>
        </p:txBody>
      </p:sp>
      <p:sp>
        <p:nvSpPr>
          <p:cNvPr id="5" name="Slide Number Placeholder 4"/>
          <p:cNvSpPr>
            <a:spLocks noGrp="1"/>
          </p:cNvSpPr>
          <p:nvPr>
            <p:ph type="sldNum" sz="quarter" idx="12"/>
          </p:nvPr>
        </p:nvSpPr>
        <p:spPr/>
        <p:txBody>
          <a:bodyPr/>
          <a:lstStyle/>
          <a:p>
            <a:fld id="{92529584-A255-5A4B-9205-4E7FA07EA1E0}" type="slidenum">
              <a:rPr lang="en-US" smtClean="0"/>
              <a:pPr/>
              <a:t>9</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419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18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1 NEW BRANDING">
      <a:dk1>
        <a:srgbClr val="585858"/>
      </a:dk1>
      <a:lt1>
        <a:sysClr val="window" lastClr="FFFFFF"/>
      </a:lt1>
      <a:dk2>
        <a:srgbClr val="003055"/>
      </a:dk2>
      <a:lt2>
        <a:srgbClr val="EEECE1"/>
      </a:lt2>
      <a:accent1>
        <a:srgbClr val="0093D0"/>
      </a:accent1>
      <a:accent2>
        <a:srgbClr val="82D1F5"/>
      </a:accent2>
      <a:accent3>
        <a:srgbClr val="003055"/>
      </a:accent3>
      <a:accent4>
        <a:srgbClr val="BA2334"/>
      </a:accent4>
      <a:accent5>
        <a:srgbClr val="765204"/>
      </a:accent5>
      <a:accent6>
        <a:srgbClr val="82C836"/>
      </a:accent6>
      <a:hlink>
        <a:srgbClr val="585858"/>
      </a:hlink>
      <a:folHlink>
        <a:srgbClr val="9C3191"/>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1 NEW BRANDING">
      <a:dk1>
        <a:srgbClr val="585858"/>
      </a:dk1>
      <a:lt1>
        <a:sysClr val="window" lastClr="FFFFFF"/>
      </a:lt1>
      <a:dk2>
        <a:srgbClr val="003055"/>
      </a:dk2>
      <a:lt2>
        <a:srgbClr val="EEECE1"/>
      </a:lt2>
      <a:accent1>
        <a:srgbClr val="0093D0"/>
      </a:accent1>
      <a:accent2>
        <a:srgbClr val="82D1F5"/>
      </a:accent2>
      <a:accent3>
        <a:srgbClr val="003055"/>
      </a:accent3>
      <a:accent4>
        <a:srgbClr val="BA2334"/>
      </a:accent4>
      <a:accent5>
        <a:srgbClr val="765204"/>
      </a:accent5>
      <a:accent6>
        <a:srgbClr val="82C836"/>
      </a:accent6>
      <a:hlink>
        <a:srgbClr val="585858"/>
      </a:hlink>
      <a:folHlink>
        <a:srgbClr val="9C3191"/>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lassified Document (7)" ma:contentTypeID="0x01010039480EC4E4A735449F947CFAC2BA1ECF007B8D66A0796D0149AA54DCA5D8495F7F" ma:contentTypeVersion="8" ma:contentTypeDescription="BCBSNE basic 7 year retention content type." ma:contentTypeScope="" ma:versionID="290cfcc35b1fd5b75551f341feb5eb93">
  <xsd:schema xmlns:xsd="http://www.w3.org/2001/XMLSchema" xmlns:xs="http://www.w3.org/2001/XMLSchema" xmlns:p="http://schemas.microsoft.com/office/2006/metadata/properties" xmlns:ns1="http://schemas.microsoft.com/sharepoint/v3" xmlns:ns2="699ebb94-7392-429d-821a-3beb5abc22a6" targetNamespace="http://schemas.microsoft.com/office/2006/metadata/properties" ma:root="true" ma:fieldsID="97c2313a863fb42e4a21960c53a32a1d" ns1:_="" ns2:_="">
    <xsd:import namespace="http://schemas.microsoft.com/sharepoint/v3"/>
    <xsd:import namespace="699ebb94-7392-429d-821a-3beb5abc22a6"/>
    <xsd:element name="properties">
      <xsd:complexType>
        <xsd:sequence>
          <xsd:element name="documentManagement">
            <xsd:complexType>
              <xsd:all>
                <xsd:element ref="ns2:_dlc_DocId" minOccurs="0"/>
                <xsd:element ref="ns2:_dlc_DocIdUrl" minOccurs="0"/>
                <xsd:element ref="ns2:_dlc_DocIdPersistId"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99ebb94-7392-429d-821a-3beb5abc22a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local="true" id="182669f5-9942-4f45-8712-b47a7548d3f6">
  <p:Name>BUS160</p:Name>
  <p:Description>CY+7</p:Description>
  <p:Statement>Document is retained for 7 years from last modified date.</p:Statement>
  <p:PolicyItems>
    <p:PolicyItem featureId="Microsoft.Office.RecordsManagement.PolicyFeatures.Expiration" UniqueId="ad1d8b23-4d45-48f7-a9be-ed10c9079e05">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7</number>
                  <property>Modified</property>
                  <propertyId>28cf69c5-fa48-462a-b5cd-27b6f9d2bd5f</propertyId>
                  <period>years</period>
                </formula>
                <action type="action" id="Microsoft.Office.RecordsManagement.PolicyFeatures.Expiration.Action.Delete"/>
              </data>
            </stages>
          </Schedule>
        </Schedules>
      </p:CustomData>
    </p:PolicyItem>
  </p:PolicyItems>
</p:Policy>
</file>

<file path=customXml/item4.xml><?xml version="1.0" encoding="utf-8"?>
<?mso-contentType ?>
<SharedContentType xmlns="Microsoft.SharePoint.Taxonomy.ContentTypeSync" SourceId="78de7762-0cb3-4067-8265-32b315d8c07b" ContentTypeId="0x01010039480EC4E4A735449F947CFAC2BA1ECF" PreviousValue="false"/>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6.xml><?xml version="1.0" encoding="utf-8"?>
<p:properties xmlns:p="http://schemas.microsoft.com/office/2006/metadata/properties" xmlns:xsi="http://www.w3.org/2001/XMLSchema-instance">
  <documentManagement>
    <_dlc_ExpireDate xmlns="http://schemas.microsoft.com/sharepoint/v3">2021-04-24T20:59:03+00:00</_dlc_ExpireDate>
    <_dlc_ExpireDateSaved xmlns="http://schemas.microsoft.com/sharepoint/v3" xsi:nil="true"/>
  </documentManagement>
</p:properties>
</file>

<file path=customXml/itemProps1.xml><?xml version="1.0" encoding="utf-8"?>
<ds:datastoreItem xmlns:ds="http://schemas.openxmlformats.org/officeDocument/2006/customXml" ds:itemID="{9C2BC252-359F-4EDA-891A-7C81B9A65A5E}">
  <ds:schemaRefs>
    <ds:schemaRef ds:uri="http://schemas.microsoft.com/sharepoint/v3/contenttype/forms"/>
  </ds:schemaRefs>
</ds:datastoreItem>
</file>

<file path=customXml/itemProps2.xml><?xml version="1.0" encoding="utf-8"?>
<ds:datastoreItem xmlns:ds="http://schemas.openxmlformats.org/officeDocument/2006/customXml" ds:itemID="{0478E2C1-F0F8-4F00-ABB6-F5BB9CCF8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9ebb94-7392-429d-821a-3beb5abc2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DE534B-56BA-49AB-A866-0CD621649BAB}">
  <ds:schemaRefs>
    <ds:schemaRef ds:uri="office.server.policy"/>
  </ds:schemaRefs>
</ds:datastoreItem>
</file>

<file path=customXml/itemProps4.xml><?xml version="1.0" encoding="utf-8"?>
<ds:datastoreItem xmlns:ds="http://schemas.openxmlformats.org/officeDocument/2006/customXml" ds:itemID="{7AAEA8E4-E000-4BD2-B4FE-AD378DB0BE80}">
  <ds:schemaRefs>
    <ds:schemaRef ds:uri="Microsoft.SharePoint.Taxonomy.ContentTypeSync"/>
  </ds:schemaRefs>
</ds:datastoreItem>
</file>

<file path=customXml/itemProps5.xml><?xml version="1.0" encoding="utf-8"?>
<ds:datastoreItem xmlns:ds="http://schemas.openxmlformats.org/officeDocument/2006/customXml" ds:itemID="{DCB005C0-68E3-42F5-8BDF-C2FAF15A3B29}">
  <ds:schemaRefs>
    <ds:schemaRef ds:uri="http://schemas.microsoft.com/sharepoint/events"/>
  </ds:schemaRefs>
</ds:datastoreItem>
</file>

<file path=customXml/itemProps6.xml><?xml version="1.0" encoding="utf-8"?>
<ds:datastoreItem xmlns:ds="http://schemas.openxmlformats.org/officeDocument/2006/customXml" ds:itemID="{E902FD3E-B4AE-4E8D-A980-2B98496736C6}">
  <ds:schemaRef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699ebb94-7392-429d-821a-3beb5abc22a6"/>
    <ds:schemaRef ds:uri="http://schemas.openxmlformats.org/package/2006/metadata/core-propertie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340</TotalTime>
  <Words>2382</Words>
  <Application>Microsoft Office PowerPoint</Application>
  <PresentationFormat>On-screen Show (4:3)</PresentationFormat>
  <Paragraphs>299</Paragraphs>
  <Slides>46</Slides>
  <Notes>4</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1_Office Theme</vt:lpstr>
      <vt:lpstr>2_Office Theme</vt:lpstr>
      <vt:lpstr>2015/16 EHA Bookkeeper Meeting </vt:lpstr>
      <vt:lpstr>Statewide, Nationwide, and Around the World</vt:lpstr>
      <vt:lpstr>Introductions</vt:lpstr>
      <vt:lpstr>Agenda </vt:lpstr>
      <vt:lpstr>Electronic Enrollment</vt:lpstr>
      <vt:lpstr>Electronic Enrollment</vt:lpstr>
      <vt:lpstr>Capabilities</vt:lpstr>
      <vt:lpstr>2015 BluesEnroll Group Set Up</vt:lpstr>
      <vt:lpstr>BluesEnroll Group Set Up Cont.</vt:lpstr>
      <vt:lpstr>Things to Remember</vt:lpstr>
      <vt:lpstr>Things to Remembers</vt:lpstr>
      <vt:lpstr>Mark Your Calendars</vt:lpstr>
      <vt:lpstr>New Administrator</vt:lpstr>
      <vt:lpstr>Training</vt:lpstr>
      <vt:lpstr>Training</vt:lpstr>
      <vt:lpstr>On-line Tools</vt:lpstr>
      <vt:lpstr>BluesEnroll Support</vt:lpstr>
      <vt:lpstr>EHA Subgroup Application &amp; Web Portal </vt:lpstr>
      <vt:lpstr>Sub Group Application </vt:lpstr>
      <vt:lpstr>Subgroup Application</vt:lpstr>
      <vt:lpstr>Sub Group Application </vt:lpstr>
      <vt:lpstr>Sub Group Application </vt:lpstr>
      <vt:lpstr>Sub Group Application </vt:lpstr>
      <vt:lpstr>Sub Group Application </vt:lpstr>
      <vt:lpstr>Sub Group Application </vt:lpstr>
      <vt:lpstr>Sub Group Application </vt:lpstr>
      <vt:lpstr>Renewal Time Line </vt:lpstr>
      <vt:lpstr>Administrative Updates</vt:lpstr>
      <vt:lpstr>ACA Reminder</vt:lpstr>
      <vt:lpstr>IRS Codes 6055 (Carriers) &amp; 6056 (Employers)</vt:lpstr>
      <vt:lpstr>IRS Codes 6055 (Carriers) &amp; 6056 (Employers)</vt:lpstr>
      <vt:lpstr>IRS Codes 6055 (Carriers) &amp; 6056 (Employers)</vt:lpstr>
      <vt:lpstr>IRS Codes 6055 (Carriers) &amp; 6056 (Employers)</vt:lpstr>
      <vt:lpstr>IRS Codes 6055 (Carriers) &amp; 6056 (Employers)</vt:lpstr>
      <vt:lpstr>IRS Codes 6055 (Carriers) &amp; 6056 (Employers)</vt:lpstr>
      <vt:lpstr>My Blue </vt:lpstr>
      <vt:lpstr>Back to School Meetings </vt:lpstr>
      <vt:lpstr>Additional Administrative Updates/Direct Bill</vt:lpstr>
      <vt:lpstr>Direct Bill/Early Retiree Coverage </vt:lpstr>
      <vt:lpstr>Direct Bill and Medicare Supplement Coverage</vt:lpstr>
      <vt:lpstr>EHA Field Representative </vt:lpstr>
      <vt:lpstr>Open Enrollment Affidavit </vt:lpstr>
      <vt:lpstr>Dependent Eligibility Verification </vt:lpstr>
      <vt:lpstr>EHA Website Updates</vt:lpstr>
      <vt:lpstr>2015/16 Rates </vt:lpstr>
      <vt:lpstr>What's on your Mind</vt:lpstr>
    </vt:vector>
  </TitlesOfParts>
  <Company>BCBSNE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PowerPoint Title</dc:title>
  <dc:creator>Danielle.Hrabik</dc:creator>
  <cp:lastModifiedBy>samantha.nowatzke</cp:lastModifiedBy>
  <cp:revision>41</cp:revision>
  <dcterms:created xsi:type="dcterms:W3CDTF">2013-07-22T17:57:04Z</dcterms:created>
  <dcterms:modified xsi:type="dcterms:W3CDTF">2015-04-16T21:09:53Z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0x01010039480EC4E4A735449F947CFAC2BA1ECF007B8D66A0796D0149AA54DCA5D8495F7F</vt:lpwstr>
  </property>
  <property fmtid="{D5CDD505-2E9C-101B-9397-08002B2CF9AE}" pid="3" name="_dlc_policyId">
    <vt:lpwstr/>
  </property>
  <property fmtid="{D5CDD505-2E9C-101B-9397-08002B2CF9AE}" pid="4" name="ItemRetentionFormula">
    <vt:lpwstr>&lt;formula id="Microsoft.Office.RecordsManagement.PolicyFeatures.Expiration.Formula.BuiltIn"&gt;&lt;number&gt;7&lt;/number&gt;&lt;property&gt;Modified&lt;/property&gt;&lt;propertyId&gt;28cf69c5-fa48-462a-b5cd-27b6f9d2bd5f&lt;/propertyId&gt;&lt;period&gt;years&lt;/period&gt;&lt;/formula&gt;</vt:lpwstr>
  </property>
</Properties>
</file>