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3"/>
  </p:notesMasterIdLst>
  <p:handoutMasterIdLst>
    <p:handoutMasterId r:id="rId14"/>
  </p:handoutMasterIdLst>
  <p:sldIdLst>
    <p:sldId id="259" r:id="rId5"/>
    <p:sldId id="283" r:id="rId6"/>
    <p:sldId id="277" r:id="rId7"/>
    <p:sldId id="285" r:id="rId8"/>
    <p:sldId id="282" r:id="rId9"/>
    <p:sldId id="286" r:id="rId10"/>
    <p:sldId id="288" r:id="rId11"/>
    <p:sldId id="289" r:id="rId12"/>
  </p:sldIdLst>
  <p:sldSz cx="9144000" cy="6858000" type="screen4x3"/>
  <p:notesSz cx="6858000" cy="9296400"/>
  <p:defaultTextStyle>
    <a:defPPr>
      <a:defRPr lang="en-US"/>
    </a:defPPr>
    <a:lvl1pPr algn="l" rtl="0" fontAlgn="base">
      <a:spcBef>
        <a:spcPct val="0"/>
      </a:spcBef>
      <a:spcAft>
        <a:spcPct val="0"/>
      </a:spcAft>
      <a:defRPr sz="1400" kern="1200">
        <a:solidFill>
          <a:schemeClr val="bg1"/>
        </a:solidFill>
        <a:latin typeface="Xerox Sans" pitchFamily="50" charset="0"/>
        <a:ea typeface="+mn-ea"/>
        <a:cs typeface="+mn-cs"/>
      </a:defRPr>
    </a:lvl1pPr>
    <a:lvl2pPr marL="457200" algn="l" rtl="0" fontAlgn="base">
      <a:spcBef>
        <a:spcPct val="0"/>
      </a:spcBef>
      <a:spcAft>
        <a:spcPct val="0"/>
      </a:spcAft>
      <a:defRPr sz="1400" kern="1200">
        <a:solidFill>
          <a:schemeClr val="bg1"/>
        </a:solidFill>
        <a:latin typeface="Xerox Sans" pitchFamily="50" charset="0"/>
        <a:ea typeface="+mn-ea"/>
        <a:cs typeface="+mn-cs"/>
      </a:defRPr>
    </a:lvl2pPr>
    <a:lvl3pPr marL="914400" algn="l" rtl="0" fontAlgn="base">
      <a:spcBef>
        <a:spcPct val="0"/>
      </a:spcBef>
      <a:spcAft>
        <a:spcPct val="0"/>
      </a:spcAft>
      <a:defRPr sz="1400" kern="1200">
        <a:solidFill>
          <a:schemeClr val="bg1"/>
        </a:solidFill>
        <a:latin typeface="Xerox Sans" pitchFamily="50" charset="0"/>
        <a:ea typeface="+mn-ea"/>
        <a:cs typeface="+mn-cs"/>
      </a:defRPr>
    </a:lvl3pPr>
    <a:lvl4pPr marL="1371600" algn="l" rtl="0" fontAlgn="base">
      <a:spcBef>
        <a:spcPct val="0"/>
      </a:spcBef>
      <a:spcAft>
        <a:spcPct val="0"/>
      </a:spcAft>
      <a:defRPr sz="1400" kern="1200">
        <a:solidFill>
          <a:schemeClr val="bg1"/>
        </a:solidFill>
        <a:latin typeface="Xerox Sans" pitchFamily="50" charset="0"/>
        <a:ea typeface="+mn-ea"/>
        <a:cs typeface="+mn-cs"/>
      </a:defRPr>
    </a:lvl4pPr>
    <a:lvl5pPr marL="1828800" algn="l" rtl="0" fontAlgn="base">
      <a:spcBef>
        <a:spcPct val="0"/>
      </a:spcBef>
      <a:spcAft>
        <a:spcPct val="0"/>
      </a:spcAft>
      <a:defRPr sz="1400" kern="1200">
        <a:solidFill>
          <a:schemeClr val="bg1"/>
        </a:solidFill>
        <a:latin typeface="Xerox Sans" pitchFamily="50" charset="0"/>
        <a:ea typeface="+mn-ea"/>
        <a:cs typeface="+mn-cs"/>
      </a:defRPr>
    </a:lvl5pPr>
    <a:lvl6pPr marL="2286000" algn="l" defTabSz="914400" rtl="0" eaLnBrk="1" latinLnBrk="0" hangingPunct="1">
      <a:defRPr sz="1400" kern="1200">
        <a:solidFill>
          <a:schemeClr val="bg1"/>
        </a:solidFill>
        <a:latin typeface="Xerox Sans" pitchFamily="50" charset="0"/>
        <a:ea typeface="+mn-ea"/>
        <a:cs typeface="+mn-cs"/>
      </a:defRPr>
    </a:lvl6pPr>
    <a:lvl7pPr marL="2743200" algn="l" defTabSz="914400" rtl="0" eaLnBrk="1" latinLnBrk="0" hangingPunct="1">
      <a:defRPr sz="1400" kern="1200">
        <a:solidFill>
          <a:schemeClr val="bg1"/>
        </a:solidFill>
        <a:latin typeface="Xerox Sans" pitchFamily="50" charset="0"/>
        <a:ea typeface="+mn-ea"/>
        <a:cs typeface="+mn-cs"/>
      </a:defRPr>
    </a:lvl7pPr>
    <a:lvl8pPr marL="3200400" algn="l" defTabSz="914400" rtl="0" eaLnBrk="1" latinLnBrk="0" hangingPunct="1">
      <a:defRPr sz="1400" kern="1200">
        <a:solidFill>
          <a:schemeClr val="bg1"/>
        </a:solidFill>
        <a:latin typeface="Xerox Sans" pitchFamily="50" charset="0"/>
        <a:ea typeface="+mn-ea"/>
        <a:cs typeface="+mn-cs"/>
      </a:defRPr>
    </a:lvl8pPr>
    <a:lvl9pPr marL="3657600" algn="l" defTabSz="914400" rtl="0" eaLnBrk="1" latinLnBrk="0" hangingPunct="1">
      <a:defRPr sz="1400" kern="1200">
        <a:solidFill>
          <a:schemeClr val="bg1"/>
        </a:solidFill>
        <a:latin typeface="Xerox Sans"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895D5"/>
    <a:srgbClr val="F093C7"/>
    <a:srgbClr val="E64BA2"/>
    <a:srgbClr val="E1BEDA"/>
    <a:srgbClr val="C37CB5"/>
    <a:srgbClr val="66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94614" autoAdjust="0"/>
  </p:normalViewPr>
  <p:slideViewPr>
    <p:cSldViewPr>
      <p:cViewPr varScale="1">
        <p:scale>
          <a:sx n="110" d="100"/>
          <a:sy n="110" d="100"/>
        </p:scale>
        <p:origin x="192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774323B-0A18-42A6-9EAD-FD2265F9BEBB}" type="datetimeFigureOut">
              <a:rPr lang="en-US" smtClean="0"/>
              <a:t>1/4/2016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F480BA7-9108-49D2-9FD8-59AB8B8D144B}" type="slidenum">
              <a:rPr lang="en-US" smtClean="0"/>
              <a:t>‹#›</a:t>
            </a:fld>
            <a:endParaRPr lang="en-US"/>
          </a:p>
        </p:txBody>
      </p:sp>
    </p:spTree>
    <p:extLst>
      <p:ext uri="{BB962C8B-B14F-4D97-AF65-F5344CB8AC3E}">
        <p14:creationId xmlns:p14="http://schemas.microsoft.com/office/powerpoint/2010/main" val="156104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368F89BA-F53F-49B0-BEF4-5F74CB7BDC84}" type="slidenum">
              <a:rPr lang="en-US"/>
              <a:pPr>
                <a:defRPr/>
              </a:pPr>
              <a:t>‹#›</a:t>
            </a:fld>
            <a:endParaRPr lang="en-US"/>
          </a:p>
        </p:txBody>
      </p:sp>
    </p:spTree>
    <p:extLst>
      <p:ext uri="{BB962C8B-B14F-4D97-AF65-F5344CB8AC3E}">
        <p14:creationId xmlns:p14="http://schemas.microsoft.com/office/powerpoint/2010/main" val="1130041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8F89BA-F53F-49B0-BEF4-5F74CB7BDC84}" type="slidenum">
              <a:rPr lang="en-US" smtClean="0"/>
              <a:pPr>
                <a:defRPr/>
              </a:pPr>
              <a:t>8</a:t>
            </a:fld>
            <a:endParaRPr lang="en-US"/>
          </a:p>
        </p:txBody>
      </p:sp>
    </p:spTree>
    <p:extLst>
      <p:ext uri="{BB962C8B-B14F-4D97-AF65-F5344CB8AC3E}">
        <p14:creationId xmlns:p14="http://schemas.microsoft.com/office/powerpoint/2010/main" val="419724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Free Blue-0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0" descr="xer_3ln_r_rgb.png"/>
          <p:cNvPicPr>
            <a:picLocks noChangeAspect="1"/>
          </p:cNvPicPr>
          <p:nvPr/>
        </p:nvPicPr>
        <p:blipFill>
          <a:blip r:embed="rId3" cstate="print"/>
          <a:srcRect b="7101"/>
          <a:stretch>
            <a:fillRect/>
          </a:stretch>
        </p:blipFill>
        <p:spPr bwMode="auto">
          <a:xfrm>
            <a:off x="7129463" y="6062663"/>
            <a:ext cx="1828800" cy="747712"/>
          </a:xfrm>
          <a:prstGeom prst="rect">
            <a:avLst/>
          </a:prstGeom>
          <a:noFill/>
          <a:ln w="9525">
            <a:noFill/>
            <a:miter lim="800000"/>
            <a:headEnd/>
            <a:tailEnd/>
          </a:ln>
        </p:spPr>
      </p:pic>
      <p:sp>
        <p:nvSpPr>
          <p:cNvPr id="37890" name="Rectangle 2"/>
          <p:cNvSpPr>
            <a:spLocks noGrp="1" noChangeArrowheads="1"/>
          </p:cNvSpPr>
          <p:nvPr>
            <p:ph type="ctrTitle"/>
          </p:nvPr>
        </p:nvSpPr>
        <p:spPr>
          <a:xfrm>
            <a:off x="300038" y="273050"/>
            <a:ext cx="8539162" cy="1327150"/>
          </a:xfrm>
        </p:spPr>
        <p:txBody>
          <a:bodyPr bIns="0"/>
          <a:lstStyle>
            <a:lvl1pPr>
              <a:lnSpc>
                <a:spcPct val="80000"/>
              </a:lnSpc>
              <a:defRPr sz="5000"/>
            </a:lvl1pPr>
          </a:lstStyle>
          <a:p>
            <a:r>
              <a:rPr lang="en-US" smtClean="0"/>
              <a:t>Click to edit Master title style</a:t>
            </a:r>
            <a:endParaRPr lang="en-US" dirty="0"/>
          </a:p>
        </p:txBody>
      </p:sp>
      <p:sp>
        <p:nvSpPr>
          <p:cNvPr id="37891" name="Rectangle 3"/>
          <p:cNvSpPr>
            <a:spLocks noGrp="1" noChangeArrowheads="1"/>
          </p:cNvSpPr>
          <p:nvPr>
            <p:ph type="subTitle" idx="1"/>
          </p:nvPr>
        </p:nvSpPr>
        <p:spPr>
          <a:xfrm>
            <a:off x="300038" y="1598613"/>
            <a:ext cx="8539162" cy="2355850"/>
          </a:xfrm>
        </p:spPr>
        <p:txBody>
          <a:bodyPr/>
          <a:lstStyle>
            <a:lvl1pPr>
              <a:defRPr sz="3200">
                <a:latin typeface="+mj-lt"/>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1"/>
          </p:nvPr>
        </p:nvSpPr>
        <p:spPr/>
        <p:txBody>
          <a:bodyPr/>
          <a:lstStyle>
            <a:lvl1pPr>
              <a:defRPr smtClean="0"/>
            </a:lvl1pPr>
          </a:lstStyle>
          <a:p>
            <a:pPr>
              <a:defRPr/>
            </a:pPr>
            <a:fld id="{38DFB9A5-FD89-43A8-AF69-02D38E864A86}" type="datetime4">
              <a:rPr lang="en-US" smtClean="0"/>
              <a:t>January 4, 2016</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70EBC8-1BE7-4689-9391-833D449FD892}" type="slidenum">
              <a:rPr lang="en-US"/>
              <a:pPr>
                <a:defRPr/>
              </a:pPr>
              <a:t>‹#›</a:t>
            </a:fld>
            <a:endParaRPr lang="en-US" kern="12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20624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960" y="1431925"/>
            <a:ext cx="420624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1"/>
          </p:nvPr>
        </p:nvSpPr>
        <p:spPr/>
        <p:txBody>
          <a:bodyPr/>
          <a:lstStyle>
            <a:lvl1pPr>
              <a:defRPr smtClean="0"/>
            </a:lvl1pPr>
          </a:lstStyle>
          <a:p>
            <a:pPr>
              <a:defRPr/>
            </a:pPr>
            <a:fld id="{02F18E66-2D9B-44A5-8968-A78999C26A7C}" type="datetime4">
              <a:rPr lang="en-US" smtClean="0"/>
              <a:t>January 4, 2016</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60FF3C9-F020-4BBA-BA02-508D45E44A4D}" type="slidenum">
              <a:rPr lang="en-US"/>
              <a:pPr>
                <a:defRPr/>
              </a:pPr>
              <a:t>‹#›</a:t>
            </a:fld>
            <a:endParaRPr lang="en-US" kern="12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1"/>
          </p:nvPr>
        </p:nvSpPr>
        <p:spPr/>
        <p:txBody>
          <a:bodyPr/>
          <a:lstStyle>
            <a:lvl1pPr>
              <a:defRPr smtClean="0"/>
            </a:lvl1pPr>
          </a:lstStyle>
          <a:p>
            <a:pPr>
              <a:defRPr/>
            </a:pPr>
            <a:fld id="{997646B5-DE81-436E-A933-7F7499B43671}" type="datetime4">
              <a:rPr lang="en-US" smtClean="0"/>
              <a:t>January 4, 2016</a:t>
            </a:fld>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210D375-AFA7-4228-9C55-781FED96EFC1}" type="slidenum">
              <a:rPr lang="en-US"/>
              <a:pPr>
                <a:defRPr/>
              </a:pPr>
              <a:t>‹#›</a:t>
            </a:fld>
            <a:endParaRPr lang="en-US" kern="12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11"/>
          </p:nvPr>
        </p:nvSpPr>
        <p:spPr/>
        <p:txBody>
          <a:bodyPr/>
          <a:lstStyle>
            <a:lvl1pPr>
              <a:defRPr smtClean="0"/>
            </a:lvl1pPr>
          </a:lstStyle>
          <a:p>
            <a:pPr>
              <a:defRPr/>
            </a:pPr>
            <a:fld id="{201DC59F-0429-47C1-B6AD-240147B4E178}" type="datetime4">
              <a:rPr lang="en-US" smtClean="0"/>
              <a:t>January 4, 2016</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1D595FC-F028-4FCC-AFEC-89B5670DA7CD}" type="slidenum">
              <a:rPr lang="en-US"/>
              <a:pPr>
                <a:defRPr/>
              </a:pPr>
              <a:t>‹#›</a:t>
            </a:fld>
            <a:endParaRPr lang="en-US" kern="12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9" descr="xer_3ln_r_rgb 300.jpg"/>
          <p:cNvPicPr>
            <a:picLocks noChangeAspect="1"/>
          </p:cNvPicPr>
          <p:nvPr/>
        </p:nvPicPr>
        <p:blipFill>
          <a:blip r:embed="rId2" cstate="print"/>
          <a:srcRect/>
          <a:stretch>
            <a:fillRect/>
          </a:stretch>
        </p:blipFill>
        <p:spPr bwMode="auto">
          <a:xfrm>
            <a:off x="2538413" y="2533650"/>
            <a:ext cx="4067175" cy="17907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1 column, ORANGE">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392674" cy="1143000"/>
          </a:xfrm>
        </p:spPr>
        <p:txBody>
          <a:bodyPr/>
          <a:lstStyle>
            <a:lvl1pPr>
              <a:lnSpc>
                <a:spcPct val="85000"/>
              </a:lnSpc>
              <a:defRPr baseline="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vl4pPr marL="457200" indent="-222250">
              <a:buFont typeface="Calibri"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4"/>
          <p:cNvSpPr>
            <a:spLocks noGrp="1"/>
          </p:cNvSpPr>
          <p:nvPr>
            <p:ph type="sldNum" sz="quarter" idx="10"/>
          </p:nvPr>
        </p:nvSpPr>
        <p:spPr>
          <a:xfrm>
            <a:off x="8275638" y="6381750"/>
            <a:ext cx="533400" cy="476250"/>
          </a:xfrm>
        </p:spPr>
        <p:txBody>
          <a:bodyPr/>
          <a:lstStyle>
            <a:lvl1pPr fontAlgn="auto">
              <a:spcBef>
                <a:spcPts val="0"/>
              </a:spcBef>
              <a:spcAft>
                <a:spcPts val="0"/>
              </a:spcAft>
              <a:defRPr/>
            </a:lvl1pPr>
          </a:lstStyle>
          <a:p>
            <a:pPr>
              <a:defRPr/>
            </a:pPr>
            <a:fld id="{3F854101-EF41-420E-8CF2-1D4C23788D9D}" type="slidenum">
              <a:rPr lang="en-US"/>
              <a:pPr>
                <a:defRPr/>
              </a:pPr>
              <a:t>‹#›</a:t>
            </a:fld>
            <a:endParaRPr lang="en-US" dirty="0"/>
          </a:p>
        </p:txBody>
      </p:sp>
    </p:spTree>
    <p:extLst>
      <p:ext uri="{BB962C8B-B14F-4D97-AF65-F5344CB8AC3E}">
        <p14:creationId xmlns:p14="http://schemas.microsoft.com/office/powerpoint/2010/main" val="15332398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54075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Date Placeholder 3"/>
          <p:cNvSpPr>
            <a:spLocks noGrp="1"/>
          </p:cNvSpPr>
          <p:nvPr>
            <p:ph type="dt" sz="half" idx="2"/>
          </p:nvPr>
        </p:nvSpPr>
        <p:spPr>
          <a:xfrm>
            <a:off x="1066800" y="6302375"/>
            <a:ext cx="1544638" cy="403225"/>
          </a:xfrm>
          <a:prstGeom prst="rect">
            <a:avLst/>
          </a:prstGeom>
          <a:noFill/>
        </p:spPr>
        <p:txBody>
          <a:bodyPr lIns="101882" tIns="50941" rIns="101882" bIns="50941" anchor="ctr" anchorCtr="1"/>
          <a:lstStyle>
            <a:lvl1pPr algn="ctr">
              <a:defRPr sz="1100" baseline="0" smtClean="0">
                <a:solidFill>
                  <a:srgbClr val="737373"/>
                </a:solidFill>
                <a:latin typeface="+mn-lt"/>
              </a:defRPr>
            </a:lvl1pPr>
          </a:lstStyle>
          <a:p>
            <a:pPr>
              <a:defRPr/>
            </a:pPr>
            <a:fld id="{306C06D4-4238-4F11-9619-8842A379FA29}" type="datetime4">
              <a:rPr lang="en-US" smtClean="0"/>
              <a:t>January 4, 2016</a:t>
            </a:fld>
            <a:endParaRPr lang="en-US" dirty="0"/>
          </a:p>
        </p:txBody>
      </p:sp>
      <p:sp>
        <p:nvSpPr>
          <p:cNvPr id="14" name="Slide Number Placeholder 5"/>
          <p:cNvSpPr>
            <a:spLocks noGrp="1"/>
          </p:cNvSpPr>
          <p:nvPr>
            <p:ph type="sldNum" sz="quarter" idx="4"/>
          </p:nvPr>
        </p:nvSpPr>
        <p:spPr>
          <a:xfrm>
            <a:off x="304800" y="6302375"/>
            <a:ext cx="534988" cy="403225"/>
          </a:xfrm>
          <a:prstGeom prst="rect">
            <a:avLst/>
          </a:prstGeom>
          <a:noFill/>
        </p:spPr>
        <p:txBody>
          <a:bodyPr lIns="101882" tIns="54864" rIns="101882" bIns="50941" anchor="ctr" anchorCtr="1"/>
          <a:lstStyle>
            <a:lvl1pPr algn="ctr">
              <a:defRPr sz="1100" kern="0" baseline="0">
                <a:solidFill>
                  <a:srgbClr val="737373"/>
                </a:solidFill>
                <a:latin typeface="+mn-lt"/>
              </a:defRPr>
            </a:lvl1pPr>
          </a:lstStyle>
          <a:p>
            <a:pPr>
              <a:defRPr/>
            </a:pPr>
            <a:fld id="{59946419-43E0-428B-8EB4-2F9F111720BC}" type="slidenum">
              <a:rPr lang="en-US"/>
              <a:pPr>
                <a:defRPr/>
              </a:pPr>
              <a:t>‹#›</a:t>
            </a:fld>
            <a:endParaRPr lang="en-US" dirty="0"/>
          </a:p>
        </p:txBody>
      </p:sp>
      <p:cxnSp>
        <p:nvCxnSpPr>
          <p:cNvPr id="1031" name="Straight Connector 19"/>
          <p:cNvCxnSpPr>
            <a:cxnSpLocks noChangeShapeType="1"/>
          </p:cNvCxnSpPr>
          <p:nvPr/>
        </p:nvCxnSpPr>
        <p:spPr bwMode="auto">
          <a:xfrm rot="5400000" flipH="1" flipV="1">
            <a:off x="4724400" y="6553200"/>
            <a:ext cx="0" cy="0"/>
          </a:xfrm>
          <a:prstGeom prst="line">
            <a:avLst/>
          </a:prstGeom>
          <a:noFill/>
          <a:ln w="9525" algn="ctr">
            <a:noFill/>
            <a:round/>
            <a:headEnd/>
            <a:tailEnd/>
          </a:ln>
        </p:spPr>
      </p:cxnSp>
      <p:pic>
        <p:nvPicPr>
          <p:cNvPr id="1032" name="Picture 8" descr="xer_3ln_r_rgb.png"/>
          <p:cNvPicPr>
            <a:picLocks noChangeAspect="1"/>
          </p:cNvPicPr>
          <p:nvPr/>
        </p:nvPicPr>
        <p:blipFill>
          <a:blip r:embed="rId10" cstate="print"/>
          <a:srcRect b="7101"/>
          <a:stretch>
            <a:fillRect/>
          </a:stretch>
        </p:blipFill>
        <p:spPr bwMode="auto">
          <a:xfrm>
            <a:off x="7129463" y="6062663"/>
            <a:ext cx="1828800" cy="7477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ftr="0"/>
  <p:txStyles>
    <p:titleStyle>
      <a:lvl1pPr algn="l" rtl="0" eaLnBrk="1" fontAlgn="base" hangingPunct="1">
        <a:spcBef>
          <a:spcPct val="0"/>
        </a:spcBef>
        <a:spcAft>
          <a:spcPct val="0"/>
        </a:spcAft>
        <a:defRPr sz="4000">
          <a:solidFill>
            <a:srgbClr val="2895D5"/>
          </a:solidFill>
          <a:latin typeface="+mj-lt"/>
          <a:ea typeface="+mj-ea"/>
          <a:cs typeface="+mj-cs"/>
        </a:defRPr>
      </a:lvl1pPr>
      <a:lvl2pPr algn="l" rtl="0" eaLnBrk="1" fontAlgn="base" hangingPunct="1">
        <a:spcBef>
          <a:spcPct val="0"/>
        </a:spcBef>
        <a:spcAft>
          <a:spcPct val="0"/>
        </a:spcAft>
        <a:defRPr sz="4000">
          <a:solidFill>
            <a:srgbClr val="2895D5"/>
          </a:solidFill>
          <a:latin typeface="Arial" charset="0"/>
        </a:defRPr>
      </a:lvl2pPr>
      <a:lvl3pPr algn="l" rtl="0" eaLnBrk="1" fontAlgn="base" hangingPunct="1">
        <a:spcBef>
          <a:spcPct val="0"/>
        </a:spcBef>
        <a:spcAft>
          <a:spcPct val="0"/>
        </a:spcAft>
        <a:defRPr sz="4000">
          <a:solidFill>
            <a:srgbClr val="2895D5"/>
          </a:solidFill>
          <a:latin typeface="Arial" charset="0"/>
        </a:defRPr>
      </a:lvl3pPr>
      <a:lvl4pPr algn="l" rtl="0" eaLnBrk="1" fontAlgn="base" hangingPunct="1">
        <a:spcBef>
          <a:spcPct val="0"/>
        </a:spcBef>
        <a:spcAft>
          <a:spcPct val="0"/>
        </a:spcAft>
        <a:defRPr sz="4000">
          <a:solidFill>
            <a:srgbClr val="2895D5"/>
          </a:solidFill>
          <a:latin typeface="Arial" charset="0"/>
        </a:defRPr>
      </a:lvl4pPr>
      <a:lvl5pPr algn="l" rtl="0" eaLnBrk="1" fontAlgn="base" hangingPunct="1">
        <a:spcBef>
          <a:spcPct val="0"/>
        </a:spcBef>
        <a:spcAft>
          <a:spcPct val="0"/>
        </a:spcAft>
        <a:defRPr sz="4000">
          <a:solidFill>
            <a:srgbClr val="2895D5"/>
          </a:solidFill>
          <a:latin typeface="Arial" charset="0"/>
        </a:defRPr>
      </a:lvl5pPr>
      <a:lvl6pPr marL="457200" algn="l" rtl="0" eaLnBrk="1" fontAlgn="base" hangingPunct="1">
        <a:spcBef>
          <a:spcPct val="0"/>
        </a:spcBef>
        <a:spcAft>
          <a:spcPct val="0"/>
        </a:spcAft>
        <a:defRPr sz="2800">
          <a:solidFill>
            <a:srgbClr val="2895D5"/>
          </a:solidFill>
          <a:latin typeface="Xerox Sans Light" pitchFamily="50" charset="0"/>
        </a:defRPr>
      </a:lvl6pPr>
      <a:lvl7pPr marL="914400" algn="l" rtl="0" eaLnBrk="1" fontAlgn="base" hangingPunct="1">
        <a:spcBef>
          <a:spcPct val="0"/>
        </a:spcBef>
        <a:spcAft>
          <a:spcPct val="0"/>
        </a:spcAft>
        <a:defRPr sz="2800">
          <a:solidFill>
            <a:srgbClr val="2895D5"/>
          </a:solidFill>
          <a:latin typeface="Xerox Sans Light" pitchFamily="50" charset="0"/>
        </a:defRPr>
      </a:lvl7pPr>
      <a:lvl8pPr marL="1371600" algn="l" rtl="0" eaLnBrk="1" fontAlgn="base" hangingPunct="1">
        <a:spcBef>
          <a:spcPct val="0"/>
        </a:spcBef>
        <a:spcAft>
          <a:spcPct val="0"/>
        </a:spcAft>
        <a:defRPr sz="2800">
          <a:solidFill>
            <a:srgbClr val="2895D5"/>
          </a:solidFill>
          <a:latin typeface="Xerox Sans Light" pitchFamily="50" charset="0"/>
        </a:defRPr>
      </a:lvl8pPr>
      <a:lvl9pPr marL="1828800" algn="l" rtl="0" eaLnBrk="1" fontAlgn="base" hangingPunct="1">
        <a:spcBef>
          <a:spcPct val="0"/>
        </a:spcBef>
        <a:spcAft>
          <a:spcPct val="0"/>
        </a:spcAft>
        <a:defRPr sz="2800">
          <a:solidFill>
            <a:srgbClr val="2895D5"/>
          </a:solidFill>
          <a:latin typeface="Xerox Sans Light" pitchFamily="50" charset="0"/>
        </a:defRPr>
      </a:lvl9pPr>
    </p:titleStyle>
    <p:bodyStyle>
      <a:lvl1pPr algn="l" rtl="0" eaLnBrk="1" fontAlgn="base" hangingPunct="1">
        <a:lnSpc>
          <a:spcPct val="90000"/>
        </a:lnSpc>
        <a:spcBef>
          <a:spcPct val="30000"/>
        </a:spcBef>
        <a:spcAft>
          <a:spcPct val="0"/>
        </a:spcAft>
        <a:defRPr sz="2000">
          <a:solidFill>
            <a:schemeClr val="tx1"/>
          </a:solidFill>
          <a:latin typeface="+mn-lt"/>
          <a:ea typeface="+mn-ea"/>
          <a:cs typeface="+mn-cs"/>
        </a:defRPr>
      </a:lvl1pPr>
      <a:lvl2pPr marL="227013" indent="-225425" algn="l" rtl="0" eaLnBrk="1" fontAlgn="base" hangingPunct="1">
        <a:lnSpc>
          <a:spcPct val="90000"/>
        </a:lnSpc>
        <a:spcBef>
          <a:spcPct val="30000"/>
        </a:spcBef>
        <a:spcAft>
          <a:spcPct val="0"/>
        </a:spcAft>
        <a:buSzPct val="75000"/>
        <a:buChar char="•"/>
        <a:defRPr sz="2000">
          <a:solidFill>
            <a:schemeClr val="tx1"/>
          </a:solidFill>
          <a:latin typeface="+mn-lt"/>
        </a:defRPr>
      </a:lvl2pPr>
      <a:lvl3pPr marL="457200" indent="-228600" algn="l" rtl="0" eaLnBrk="1" fontAlgn="base" hangingPunct="1">
        <a:lnSpc>
          <a:spcPct val="90000"/>
        </a:lnSpc>
        <a:spcBef>
          <a:spcPct val="30000"/>
        </a:spcBef>
        <a:spcAft>
          <a:spcPct val="0"/>
        </a:spcAft>
        <a:buSzPct val="75000"/>
        <a:buFont typeface="Xerox Sans" pitchFamily="50" charset="0"/>
        <a:buChar char="–"/>
        <a:defRPr sz="2000">
          <a:solidFill>
            <a:schemeClr val="tx1"/>
          </a:solidFill>
          <a:latin typeface="+mn-lt"/>
        </a:defRPr>
      </a:lvl3pPr>
      <a:lvl4pPr marL="684213" indent="-225425" algn="l" rtl="0" eaLnBrk="1" fontAlgn="base" hangingPunct="1">
        <a:lnSpc>
          <a:spcPct val="90000"/>
        </a:lnSpc>
        <a:spcBef>
          <a:spcPct val="30000"/>
        </a:spcBef>
        <a:spcAft>
          <a:spcPct val="0"/>
        </a:spcAft>
        <a:buSzPct val="75000"/>
        <a:buChar char="•"/>
        <a:defRPr>
          <a:solidFill>
            <a:schemeClr val="tx1"/>
          </a:solidFill>
          <a:latin typeface="+mn-lt"/>
        </a:defRPr>
      </a:lvl4pPr>
      <a:lvl5pPr marL="9144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57200" y="457200"/>
            <a:ext cx="8539162" cy="1327150"/>
          </a:xfrm>
        </p:spPr>
        <p:txBody>
          <a:bodyPr/>
          <a:lstStyle/>
          <a:p>
            <a:r>
              <a:rPr lang="en-US" dirty="0" smtClean="0">
                <a:solidFill>
                  <a:schemeClr val="tx1"/>
                </a:solidFill>
              </a:rPr>
              <a:t>Educators Health Alliance</a:t>
            </a:r>
          </a:p>
        </p:txBody>
      </p:sp>
      <p:sp>
        <p:nvSpPr>
          <p:cNvPr id="105475" name="Rectangle 3"/>
          <p:cNvSpPr>
            <a:spLocks noGrp="1" noChangeArrowheads="1"/>
          </p:cNvSpPr>
          <p:nvPr>
            <p:ph type="subTitle" idx="1"/>
          </p:nvPr>
        </p:nvSpPr>
        <p:spPr>
          <a:xfrm>
            <a:off x="304800" y="4191000"/>
            <a:ext cx="8539162" cy="838200"/>
          </a:xfrm>
        </p:spPr>
        <p:txBody>
          <a:bodyPr/>
          <a:lstStyle/>
          <a:p>
            <a:pPr>
              <a:defRPr/>
            </a:pPr>
            <a:r>
              <a:rPr lang="en-US" dirty="0" smtClean="0"/>
              <a:t>Dependent Eligibility Verification</a:t>
            </a:r>
          </a:p>
          <a:p>
            <a:pPr>
              <a:defRPr/>
            </a:pPr>
            <a:r>
              <a:rPr lang="en-US" dirty="0" smtClean="0"/>
              <a:t>Group Leader Orientation </a:t>
            </a:r>
          </a:p>
        </p:txBody>
      </p:sp>
      <p:grpSp>
        <p:nvGrpSpPr>
          <p:cNvPr id="7" name="Group 7"/>
          <p:cNvGrpSpPr>
            <a:grpSpLocks/>
          </p:cNvGrpSpPr>
          <p:nvPr/>
        </p:nvGrpSpPr>
        <p:grpSpPr bwMode="auto">
          <a:xfrm>
            <a:off x="457200" y="2133600"/>
            <a:ext cx="5257800" cy="1511300"/>
            <a:chOff x="-336" y="2160"/>
            <a:chExt cx="6096" cy="1344"/>
          </a:xfrm>
        </p:grpSpPr>
        <p:pic>
          <p:nvPicPr>
            <p:cNvPr id="8" name="Picture 8" descr="web-homepage-blackseries-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 y="2160"/>
              <a:ext cx="1248" cy="1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web-homepage-blackseries-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160"/>
              <a:ext cx="864" cy="1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0" descr="web-homepage-blackseries-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 y="2160"/>
              <a:ext cx="1008" cy="1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1" descr="web-homepage-blackseries-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2160"/>
              <a:ext cx="1104" cy="1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2" descr="web-homepage-blackseries-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2160"/>
              <a:ext cx="1056" cy="1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3" descr="web-homepage-blackseries-0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0" y="2160"/>
              <a:ext cx="816" cy="1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4" descr="web-homepage-blackseries-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 y="2160"/>
              <a:ext cx="816" cy="1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5" name="Text Box 7"/>
          <p:cNvSpPr txBox="1">
            <a:spLocks noChangeArrowheads="1"/>
          </p:cNvSpPr>
          <p:nvPr/>
        </p:nvSpPr>
        <p:spPr bwMode="auto">
          <a:xfrm>
            <a:off x="961728" y="3733799"/>
            <a:ext cx="6629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2000" b="1">
              <a:latin typeface="Arial" charset="0"/>
              <a:cs typeface="Arial" charset="0"/>
            </a:endParaRPr>
          </a:p>
          <a:p>
            <a:pPr eaLnBrk="1" hangingPunct="1">
              <a:spcBef>
                <a:spcPct val="50000"/>
              </a:spcBef>
            </a:pPr>
            <a:endParaRPr lang="en-US" sz="2000">
              <a:latin typeface="Arial" charset="0"/>
              <a:cs typeface="Arial" charset="0"/>
            </a:endParaRPr>
          </a:p>
          <a:p>
            <a:pPr eaLnBrk="1" hangingPunct="1">
              <a:spcBef>
                <a:spcPct val="50000"/>
              </a:spcBef>
            </a:pPr>
            <a:endParaRPr lang="en-US" sz="2000">
              <a:latin typeface="Arial" charset="0"/>
              <a:cs typeface="Arial" charset="0"/>
            </a:endParaRPr>
          </a:p>
          <a:p>
            <a:pPr eaLnBrk="1" hangingPunct="1">
              <a:spcBef>
                <a:spcPct val="50000"/>
              </a:spcBef>
            </a:pPr>
            <a:endParaRPr lang="en-US" sz="2000">
              <a:latin typeface="Arial" charset="0"/>
            </a:endParaRPr>
          </a:p>
        </p:txBody>
      </p:sp>
      <p:sp>
        <p:nvSpPr>
          <p:cNvPr id="16" name="Text Box 7"/>
          <p:cNvSpPr txBox="1">
            <a:spLocks noChangeArrowheads="1"/>
          </p:cNvSpPr>
          <p:nvPr/>
        </p:nvSpPr>
        <p:spPr bwMode="auto">
          <a:xfrm>
            <a:off x="969317" y="3870595"/>
            <a:ext cx="721012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2000" b="1">
              <a:latin typeface="Arial" charset="0"/>
              <a:cs typeface="Arial" charset="0"/>
            </a:endParaRPr>
          </a:p>
          <a:p>
            <a:pPr eaLnBrk="1" hangingPunct="1">
              <a:spcBef>
                <a:spcPct val="50000"/>
              </a:spcBef>
            </a:pPr>
            <a:endParaRPr lang="en-US" sz="2000">
              <a:latin typeface="Arial" charset="0"/>
              <a:cs typeface="Arial" charset="0"/>
            </a:endParaRPr>
          </a:p>
          <a:p>
            <a:pPr eaLnBrk="1" hangingPunct="1">
              <a:spcBef>
                <a:spcPct val="50000"/>
              </a:spcBef>
            </a:pPr>
            <a:endParaRPr lang="en-US" sz="2000">
              <a:latin typeface="Arial" charset="0"/>
              <a:cs typeface="Arial" charset="0"/>
            </a:endParaRPr>
          </a:p>
          <a:p>
            <a:pPr eaLnBrk="1" hangingPunct="1">
              <a:spcBef>
                <a:spcPct val="50000"/>
              </a:spcBef>
            </a:pPr>
            <a:endParaRPr lang="en-US" sz="2000">
              <a:latin typeface="Arial" charset="0"/>
            </a:endParaRPr>
          </a:p>
        </p:txBody>
      </p:sp>
    </p:spTree>
    <p:extLst>
      <p:ext uri="{BB962C8B-B14F-4D97-AF65-F5344CB8AC3E}">
        <p14:creationId xmlns:p14="http://schemas.microsoft.com/office/powerpoint/2010/main" val="2175480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01625" y="152400"/>
            <a:ext cx="8393113" cy="685800"/>
          </a:xfrm>
        </p:spPr>
        <p:txBody>
          <a:bodyPr/>
          <a:lstStyle/>
          <a:p>
            <a:pPr eaLnBrk="1" hangingPunct="1"/>
            <a:r>
              <a:rPr lang="en-US" sz="3200" dirty="0" smtClean="0">
                <a:solidFill>
                  <a:schemeClr val="tx1"/>
                </a:solidFill>
              </a:rPr>
              <a:t>Dependent Eligibility Verification (DEV)</a:t>
            </a:r>
          </a:p>
        </p:txBody>
      </p:sp>
      <p:sp>
        <p:nvSpPr>
          <p:cNvPr id="6" name="TextBox 5"/>
          <p:cNvSpPr txBox="1"/>
          <p:nvPr/>
        </p:nvSpPr>
        <p:spPr>
          <a:xfrm>
            <a:off x="457200" y="933450"/>
            <a:ext cx="2438400" cy="461665"/>
          </a:xfrm>
          <a:prstGeom prst="rect">
            <a:avLst/>
          </a:prstGeom>
          <a:noFill/>
        </p:spPr>
        <p:txBody>
          <a:bodyPr>
            <a:spAutoFit/>
          </a:bodyPr>
          <a:lstStyle/>
          <a:p>
            <a:pPr fontAlgn="auto">
              <a:spcBef>
                <a:spcPts val="0"/>
              </a:spcBef>
              <a:spcAft>
                <a:spcPts val="0"/>
              </a:spcAft>
              <a:defRPr/>
            </a:pPr>
            <a:r>
              <a:rPr lang="en-US" sz="2400" b="1" u="sng" dirty="0">
                <a:solidFill>
                  <a:schemeClr val="tx1"/>
                </a:solidFill>
                <a:effectLst>
                  <a:outerShdw blurRad="38100" dist="38100" dir="2700000" algn="tl">
                    <a:srgbClr val="000000">
                      <a:alpha val="43137"/>
                    </a:srgbClr>
                  </a:outerShdw>
                </a:effectLst>
                <a:latin typeface="+mn-lt"/>
              </a:rPr>
              <a:t>What is </a:t>
            </a:r>
            <a:r>
              <a:rPr lang="en-US" sz="2400" b="1" u="sng" dirty="0" smtClean="0">
                <a:solidFill>
                  <a:schemeClr val="tx1"/>
                </a:solidFill>
                <a:effectLst>
                  <a:outerShdw blurRad="38100" dist="38100" dir="2700000" algn="tl">
                    <a:srgbClr val="000000">
                      <a:alpha val="43137"/>
                    </a:srgbClr>
                  </a:outerShdw>
                </a:effectLst>
                <a:latin typeface="+mn-lt"/>
              </a:rPr>
              <a:t>DEV?</a:t>
            </a:r>
            <a:endParaRPr lang="en-US" sz="2400" b="1" u="sng" dirty="0">
              <a:solidFill>
                <a:schemeClr val="tx1"/>
              </a:solidFill>
              <a:effectLst>
                <a:outerShdw blurRad="38100" dist="38100" dir="2700000" algn="tl">
                  <a:srgbClr val="000000">
                    <a:alpha val="43137"/>
                  </a:srgbClr>
                </a:outerShdw>
              </a:effectLst>
              <a:latin typeface="+mn-lt"/>
            </a:endParaRPr>
          </a:p>
        </p:txBody>
      </p:sp>
      <p:sp>
        <p:nvSpPr>
          <p:cNvPr id="7" name="TextBox 6"/>
          <p:cNvSpPr txBox="1">
            <a:spLocks noChangeArrowheads="1"/>
          </p:cNvSpPr>
          <p:nvPr/>
        </p:nvSpPr>
        <p:spPr bwMode="auto">
          <a:xfrm>
            <a:off x="457200" y="1752600"/>
            <a:ext cx="4419600" cy="674031"/>
          </a:xfrm>
          <a:prstGeom prst="rect">
            <a:avLst/>
          </a:prstGeom>
          <a:noFill/>
          <a:ln w="9525">
            <a:noFill/>
            <a:miter lim="800000"/>
            <a:headEnd/>
            <a:tailEnd/>
          </a:ln>
        </p:spPr>
        <p:txBody>
          <a:bodyPr wrap="square">
            <a:spAutoFit/>
          </a:bodyPr>
          <a:lstStyle/>
          <a:p>
            <a:pPr>
              <a:lnSpc>
                <a:spcPct val="90000"/>
              </a:lnSpc>
              <a:spcBef>
                <a:spcPct val="30000"/>
              </a:spcBef>
              <a:spcAft>
                <a:spcPts val="1200"/>
              </a:spcAft>
              <a:buClr>
                <a:srgbClr val="E41F1F"/>
              </a:buClr>
              <a:buSzPct val="90000"/>
              <a:defRPr/>
            </a:pPr>
            <a:r>
              <a:rPr lang="en-US" dirty="0">
                <a:solidFill>
                  <a:srgbClr val="000000"/>
                </a:solidFill>
                <a:latin typeface="+mj-lt"/>
              </a:rPr>
              <a:t>With the help of the workforce, Dependent Eligibility Verification is a process that </a:t>
            </a:r>
            <a:r>
              <a:rPr lang="en-US" dirty="0" smtClean="0">
                <a:solidFill>
                  <a:srgbClr val="000000"/>
                </a:solidFill>
                <a:latin typeface="+mj-lt"/>
              </a:rPr>
              <a:t>reviews </a:t>
            </a:r>
            <a:r>
              <a:rPr lang="en-US" dirty="0">
                <a:solidFill>
                  <a:srgbClr val="000000"/>
                </a:solidFill>
                <a:latin typeface="+mj-lt"/>
              </a:rPr>
              <a:t>and confirms the eligible status of </a:t>
            </a:r>
            <a:r>
              <a:rPr lang="en-US" dirty="0" smtClean="0">
                <a:solidFill>
                  <a:srgbClr val="000000"/>
                </a:solidFill>
                <a:latin typeface="+mj-lt"/>
              </a:rPr>
              <a:t>EHA’s family </a:t>
            </a:r>
            <a:r>
              <a:rPr lang="en-US" dirty="0">
                <a:solidFill>
                  <a:srgbClr val="000000"/>
                </a:solidFill>
                <a:latin typeface="+mj-lt"/>
              </a:rPr>
              <a:t>members</a:t>
            </a:r>
          </a:p>
        </p:txBody>
      </p:sp>
      <p:sp>
        <p:nvSpPr>
          <p:cNvPr id="8" name="TextBox 7"/>
          <p:cNvSpPr txBox="1"/>
          <p:nvPr/>
        </p:nvSpPr>
        <p:spPr>
          <a:xfrm>
            <a:off x="1066800" y="2971108"/>
            <a:ext cx="4995863" cy="480131"/>
          </a:xfrm>
          <a:prstGeom prst="rect">
            <a:avLst/>
          </a:prstGeom>
          <a:noFill/>
        </p:spPr>
        <p:txBody>
          <a:bodyPr wrap="square">
            <a:spAutoFit/>
          </a:bodyPr>
          <a:lstStyle/>
          <a:p>
            <a:pPr>
              <a:lnSpc>
                <a:spcPct val="90000"/>
              </a:lnSpc>
              <a:spcBef>
                <a:spcPct val="30000"/>
              </a:spcBef>
              <a:spcAft>
                <a:spcPts val="1200"/>
              </a:spcAft>
              <a:buClr>
                <a:srgbClr val="E41F1F"/>
              </a:buClr>
              <a:buSzPct val="90000"/>
              <a:defRPr/>
            </a:pPr>
            <a:r>
              <a:rPr lang="en-US" dirty="0" smtClean="0">
                <a:solidFill>
                  <a:srgbClr val="000000"/>
                </a:solidFill>
                <a:latin typeface="+mj-lt"/>
              </a:rPr>
              <a:t>Educators Health Alliance Board of Directors has retained Xerox </a:t>
            </a:r>
            <a:r>
              <a:rPr lang="en-US" dirty="0">
                <a:solidFill>
                  <a:srgbClr val="000000"/>
                </a:solidFill>
                <a:latin typeface="+mj-lt"/>
              </a:rPr>
              <a:t>HR </a:t>
            </a:r>
            <a:r>
              <a:rPr lang="en-US" dirty="0" smtClean="0">
                <a:solidFill>
                  <a:srgbClr val="000000"/>
                </a:solidFill>
                <a:latin typeface="+mj-lt"/>
              </a:rPr>
              <a:t>Solutions (Xerox) </a:t>
            </a:r>
            <a:r>
              <a:rPr lang="en-US" dirty="0">
                <a:solidFill>
                  <a:srgbClr val="000000"/>
                </a:solidFill>
                <a:latin typeface="+mj-lt"/>
              </a:rPr>
              <a:t>to execute this project</a:t>
            </a:r>
          </a:p>
        </p:txBody>
      </p:sp>
      <p:sp>
        <p:nvSpPr>
          <p:cNvPr id="9" name="TextBox 8"/>
          <p:cNvSpPr txBox="1"/>
          <p:nvPr/>
        </p:nvSpPr>
        <p:spPr>
          <a:xfrm>
            <a:off x="2438400" y="4191000"/>
            <a:ext cx="5105400" cy="674031"/>
          </a:xfrm>
          <a:prstGeom prst="rect">
            <a:avLst/>
          </a:prstGeom>
          <a:noFill/>
        </p:spPr>
        <p:txBody>
          <a:bodyPr wrap="square">
            <a:spAutoFit/>
          </a:bodyPr>
          <a:lstStyle/>
          <a:p>
            <a:pPr>
              <a:lnSpc>
                <a:spcPct val="90000"/>
              </a:lnSpc>
              <a:spcBef>
                <a:spcPct val="30000"/>
              </a:spcBef>
              <a:spcAft>
                <a:spcPts val="1200"/>
              </a:spcAft>
              <a:buClr>
                <a:srgbClr val="E41F1F"/>
              </a:buClr>
              <a:buSzPct val="90000"/>
              <a:defRPr/>
            </a:pPr>
            <a:r>
              <a:rPr lang="en-US" dirty="0" smtClean="0">
                <a:solidFill>
                  <a:srgbClr val="000000"/>
                </a:solidFill>
                <a:latin typeface="+mj-lt"/>
              </a:rPr>
              <a:t>Educators Health Alliance Board of Directors launched </a:t>
            </a:r>
            <a:r>
              <a:rPr lang="en-US" dirty="0">
                <a:solidFill>
                  <a:srgbClr val="000000"/>
                </a:solidFill>
                <a:latin typeface="+mj-lt"/>
              </a:rPr>
              <a:t>this initiative to ensure effective compliance of qualified employees and their dependents</a:t>
            </a:r>
          </a:p>
        </p:txBody>
      </p:sp>
      <p:sp>
        <p:nvSpPr>
          <p:cNvPr id="26" name="Right Triangle 25"/>
          <p:cNvSpPr/>
          <p:nvPr/>
        </p:nvSpPr>
        <p:spPr>
          <a:xfrm>
            <a:off x="457200" y="2819400"/>
            <a:ext cx="3505200" cy="3429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ight Triangle 26"/>
          <p:cNvSpPr/>
          <p:nvPr/>
        </p:nvSpPr>
        <p:spPr bwMode="auto">
          <a:xfrm>
            <a:off x="4724400" y="1752600"/>
            <a:ext cx="3886200" cy="3581400"/>
          </a:xfrm>
          <a:custGeom>
            <a:avLst/>
            <a:gdLst>
              <a:gd name="connsiteX0" fmla="*/ 0 w 3505200"/>
              <a:gd name="connsiteY0" fmla="*/ 3429000 h 3429000"/>
              <a:gd name="connsiteX1" fmla="*/ 0 w 3505200"/>
              <a:gd name="connsiteY1" fmla="*/ 0 h 3429000"/>
              <a:gd name="connsiteX2" fmla="*/ 3505200 w 3505200"/>
              <a:gd name="connsiteY2" fmla="*/ 3429000 h 3429000"/>
              <a:gd name="connsiteX3" fmla="*/ 0 w 3505200"/>
              <a:gd name="connsiteY3" fmla="*/ 3429000 h 3429000"/>
              <a:gd name="connsiteX0" fmla="*/ 3543300 w 3543300"/>
              <a:gd name="connsiteY0" fmla="*/ 0 h 3448050"/>
              <a:gd name="connsiteX1" fmla="*/ 0 w 3543300"/>
              <a:gd name="connsiteY1" fmla="*/ 19050 h 3448050"/>
              <a:gd name="connsiteX2" fmla="*/ 3505200 w 3543300"/>
              <a:gd name="connsiteY2" fmla="*/ 3448050 h 3448050"/>
              <a:gd name="connsiteX3" fmla="*/ 3543300 w 3543300"/>
              <a:gd name="connsiteY3" fmla="*/ 0 h 3448050"/>
              <a:gd name="connsiteX0" fmla="*/ 3543300 w 3562350"/>
              <a:gd name="connsiteY0" fmla="*/ 0 h 3448050"/>
              <a:gd name="connsiteX1" fmla="*/ 0 w 3562350"/>
              <a:gd name="connsiteY1" fmla="*/ 19050 h 3448050"/>
              <a:gd name="connsiteX2" fmla="*/ 3562350 w 3562350"/>
              <a:gd name="connsiteY2" fmla="*/ 3448050 h 3448050"/>
              <a:gd name="connsiteX3" fmla="*/ 3543300 w 3562350"/>
              <a:gd name="connsiteY3" fmla="*/ 0 h 3448050"/>
              <a:gd name="connsiteX0" fmla="*/ 3533775 w 3552825"/>
              <a:gd name="connsiteY0" fmla="*/ 47625 h 3495675"/>
              <a:gd name="connsiteX1" fmla="*/ 0 w 3552825"/>
              <a:gd name="connsiteY1" fmla="*/ 0 h 3495675"/>
              <a:gd name="connsiteX2" fmla="*/ 3552825 w 3552825"/>
              <a:gd name="connsiteY2" fmla="*/ 3495675 h 3495675"/>
              <a:gd name="connsiteX3" fmla="*/ 3533775 w 3552825"/>
              <a:gd name="connsiteY3" fmla="*/ 47625 h 3495675"/>
              <a:gd name="connsiteX0" fmla="*/ 3543300 w 3562350"/>
              <a:gd name="connsiteY0" fmla="*/ 0 h 3448050"/>
              <a:gd name="connsiteX1" fmla="*/ 0 w 3562350"/>
              <a:gd name="connsiteY1" fmla="*/ 38100 h 3448050"/>
              <a:gd name="connsiteX2" fmla="*/ 3562350 w 3562350"/>
              <a:gd name="connsiteY2" fmla="*/ 3448050 h 3448050"/>
              <a:gd name="connsiteX3" fmla="*/ 3543300 w 3562350"/>
              <a:gd name="connsiteY3" fmla="*/ 0 h 3448050"/>
              <a:gd name="connsiteX0" fmla="*/ 3552825 w 3571875"/>
              <a:gd name="connsiteY0" fmla="*/ 9525 h 3457575"/>
              <a:gd name="connsiteX1" fmla="*/ 0 w 3571875"/>
              <a:gd name="connsiteY1" fmla="*/ 0 h 3457575"/>
              <a:gd name="connsiteX2" fmla="*/ 3571875 w 3571875"/>
              <a:gd name="connsiteY2" fmla="*/ 3457575 h 3457575"/>
              <a:gd name="connsiteX3" fmla="*/ 3552825 w 3571875"/>
              <a:gd name="connsiteY3" fmla="*/ 9525 h 3457575"/>
              <a:gd name="connsiteX0" fmla="*/ 3552825 w 3552825"/>
              <a:gd name="connsiteY0" fmla="*/ 9525 h 3457575"/>
              <a:gd name="connsiteX1" fmla="*/ 0 w 3552825"/>
              <a:gd name="connsiteY1" fmla="*/ 0 h 3457575"/>
              <a:gd name="connsiteX2" fmla="*/ 3533775 w 3552825"/>
              <a:gd name="connsiteY2" fmla="*/ 3457575 h 3457575"/>
              <a:gd name="connsiteX3" fmla="*/ 3552825 w 3552825"/>
              <a:gd name="connsiteY3" fmla="*/ 9525 h 3457575"/>
            </a:gdLst>
            <a:ahLst/>
            <a:cxnLst>
              <a:cxn ang="0">
                <a:pos x="connsiteX0" y="connsiteY0"/>
              </a:cxn>
              <a:cxn ang="0">
                <a:pos x="connsiteX1" y="connsiteY1"/>
              </a:cxn>
              <a:cxn ang="0">
                <a:pos x="connsiteX2" y="connsiteY2"/>
              </a:cxn>
              <a:cxn ang="0">
                <a:pos x="connsiteX3" y="connsiteY3"/>
              </a:cxn>
            </a:cxnLst>
            <a:rect l="l" t="t" r="r" b="b"/>
            <a:pathLst>
              <a:path w="3552825" h="3457575">
                <a:moveTo>
                  <a:pt x="3552825" y="9525"/>
                </a:moveTo>
                <a:lnTo>
                  <a:pt x="0" y="0"/>
                </a:lnTo>
                <a:lnTo>
                  <a:pt x="3533775" y="3457575"/>
                </a:lnTo>
                <a:lnTo>
                  <a:pt x="3552825"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4346" name="Group 35"/>
          <p:cNvGrpSpPr>
            <a:grpSpLocks/>
          </p:cNvGrpSpPr>
          <p:nvPr/>
        </p:nvGrpSpPr>
        <p:grpSpPr bwMode="auto">
          <a:xfrm>
            <a:off x="631136" y="3657600"/>
            <a:ext cx="2645464" cy="2554545"/>
            <a:chOff x="631135" y="4062350"/>
            <a:chExt cx="2645465" cy="2555326"/>
          </a:xfrm>
        </p:grpSpPr>
        <p:sp>
          <p:nvSpPr>
            <p:cNvPr id="14347" name="TextBox 27"/>
            <p:cNvSpPr txBox="1">
              <a:spLocks noChangeArrowheads="1"/>
            </p:cNvSpPr>
            <p:nvPr/>
          </p:nvSpPr>
          <p:spPr bwMode="auto">
            <a:xfrm>
              <a:off x="647700" y="4062350"/>
              <a:ext cx="2628900" cy="2555326"/>
            </a:xfrm>
            <a:prstGeom prst="rect">
              <a:avLst/>
            </a:prstGeom>
            <a:noFill/>
            <a:ln w="9525">
              <a:noFill/>
              <a:miter lim="800000"/>
              <a:headEnd/>
              <a:tailEnd/>
            </a:ln>
          </p:spPr>
          <p:txBody>
            <a:bodyPr>
              <a:spAutoFit/>
            </a:bodyPr>
            <a:lstStyle/>
            <a:p>
              <a:r>
                <a:rPr lang="en-US" sz="2000" b="1" dirty="0">
                  <a:solidFill>
                    <a:schemeClr val="bg2"/>
                  </a:solidFill>
                  <a:latin typeface="+mj-lt"/>
                </a:rPr>
                <a:t>DEV</a:t>
              </a:r>
            </a:p>
            <a:p>
              <a:r>
                <a:rPr lang="en-US" b="1" dirty="0">
                  <a:solidFill>
                    <a:srgbClr val="FF0000"/>
                  </a:solidFill>
                  <a:latin typeface="+mj-lt"/>
                </a:rPr>
                <a:t>     </a:t>
              </a:r>
              <a:r>
                <a:rPr lang="en-US" b="1" dirty="0">
                  <a:solidFill>
                    <a:schemeClr val="bg2"/>
                  </a:solidFill>
                  <a:latin typeface="+mj-lt"/>
                </a:rPr>
                <a:t>    </a:t>
              </a:r>
            </a:p>
            <a:p>
              <a:endParaRPr lang="en-US" b="1" dirty="0" smtClean="0">
                <a:solidFill>
                  <a:schemeClr val="bg2"/>
                </a:solidFill>
                <a:latin typeface="+mj-lt"/>
              </a:endParaRPr>
            </a:p>
            <a:p>
              <a:endParaRPr lang="en-US" b="1" dirty="0" smtClean="0">
                <a:solidFill>
                  <a:schemeClr val="bg2"/>
                </a:solidFill>
                <a:latin typeface="+mj-lt"/>
              </a:endParaRPr>
            </a:p>
            <a:p>
              <a:r>
                <a:rPr lang="en-US" b="1" dirty="0" smtClean="0">
                  <a:solidFill>
                    <a:schemeClr val="bg2"/>
                  </a:solidFill>
                  <a:latin typeface="+mj-lt"/>
                </a:rPr>
                <a:t>an EHA  </a:t>
              </a:r>
            </a:p>
            <a:p>
              <a:endParaRPr lang="en-US" b="1" dirty="0" smtClean="0">
                <a:solidFill>
                  <a:schemeClr val="bg2"/>
                </a:solidFill>
                <a:latin typeface="+mj-lt"/>
              </a:endParaRPr>
            </a:p>
            <a:p>
              <a:r>
                <a:rPr lang="en-US" b="1" dirty="0">
                  <a:solidFill>
                    <a:schemeClr val="bg2"/>
                  </a:solidFill>
                  <a:latin typeface="+mj-lt"/>
                </a:rPr>
                <a:t>d</a:t>
              </a:r>
              <a:r>
                <a:rPr lang="en-US" b="1" dirty="0" smtClean="0">
                  <a:solidFill>
                    <a:schemeClr val="bg2"/>
                  </a:solidFill>
                  <a:latin typeface="+mj-lt"/>
                </a:rPr>
                <a:t>riven project...</a:t>
              </a:r>
              <a:endParaRPr lang="en-US" b="1" dirty="0">
                <a:solidFill>
                  <a:schemeClr val="bg2"/>
                </a:solidFill>
                <a:latin typeface="+mj-lt"/>
              </a:endParaRPr>
            </a:p>
            <a:p>
              <a:endParaRPr lang="en-US" b="1" dirty="0" smtClean="0">
                <a:solidFill>
                  <a:schemeClr val="bg2"/>
                </a:solidFill>
                <a:latin typeface="+mj-lt"/>
              </a:endParaRPr>
            </a:p>
            <a:p>
              <a:r>
                <a:rPr lang="en-US" b="1" dirty="0" smtClean="0">
                  <a:solidFill>
                    <a:schemeClr val="bg2"/>
                  </a:solidFill>
                  <a:latin typeface="+mj-lt"/>
                </a:rPr>
                <a:t>It is a shared pledge</a:t>
              </a:r>
            </a:p>
            <a:p>
              <a:endParaRPr lang="en-US" dirty="0">
                <a:solidFill>
                  <a:schemeClr val="bg2"/>
                </a:solidFill>
                <a:latin typeface="+mj-lt"/>
              </a:endParaRPr>
            </a:p>
            <a:p>
              <a:endParaRPr lang="en-US" dirty="0">
                <a:solidFill>
                  <a:schemeClr val="bg2"/>
                </a:solidFill>
                <a:latin typeface="+mj-lt"/>
              </a:endParaRPr>
            </a:p>
          </p:txBody>
        </p:sp>
        <p:sp>
          <p:nvSpPr>
            <p:cNvPr id="14348" name="TextBox 33"/>
            <p:cNvSpPr txBox="1">
              <a:spLocks noChangeArrowheads="1"/>
            </p:cNvSpPr>
            <p:nvPr/>
          </p:nvSpPr>
          <p:spPr bwMode="auto">
            <a:xfrm>
              <a:off x="631135" y="4554437"/>
              <a:ext cx="695325" cy="323264"/>
            </a:xfrm>
            <a:prstGeom prst="rect">
              <a:avLst/>
            </a:prstGeom>
            <a:noFill/>
            <a:ln w="9525">
              <a:noFill/>
              <a:miter lim="800000"/>
              <a:headEnd/>
              <a:tailEnd/>
            </a:ln>
          </p:spPr>
          <p:txBody>
            <a:bodyPr>
              <a:spAutoFit/>
            </a:bodyPr>
            <a:lstStyle/>
            <a:p>
              <a:r>
                <a:rPr lang="en-US" sz="1500" b="1" u="sng" dirty="0">
                  <a:solidFill>
                    <a:srgbClr val="C00000"/>
                  </a:solidFill>
                  <a:latin typeface="+mj-lt"/>
                </a:rPr>
                <a:t>NOT</a:t>
              </a:r>
              <a:endParaRPr lang="en-US" sz="1500" u="sng" dirty="0">
                <a:solidFill>
                  <a:srgbClr val="C00000"/>
                </a:solidFill>
                <a:latin typeface="+mj-lt"/>
              </a:endParaRPr>
            </a:p>
          </p:txBody>
        </p:sp>
        <p:sp>
          <p:nvSpPr>
            <p:cNvPr id="14349" name="TextBox 34"/>
            <p:cNvSpPr txBox="1">
              <a:spLocks noChangeArrowheads="1"/>
            </p:cNvSpPr>
            <p:nvPr/>
          </p:nvSpPr>
          <p:spPr bwMode="auto">
            <a:xfrm>
              <a:off x="1142999" y="4554436"/>
              <a:ext cx="695325" cy="323264"/>
            </a:xfrm>
            <a:prstGeom prst="rect">
              <a:avLst/>
            </a:prstGeom>
            <a:noFill/>
            <a:ln w="9525">
              <a:noFill/>
              <a:miter lim="800000"/>
              <a:headEnd/>
              <a:tailEnd/>
            </a:ln>
          </p:spPr>
          <p:txBody>
            <a:bodyPr>
              <a:spAutoFit/>
            </a:bodyPr>
            <a:lstStyle/>
            <a:p>
              <a:r>
                <a:rPr lang="en-US" sz="1500" b="1" dirty="0" smtClean="0">
                  <a:solidFill>
                    <a:schemeClr val="bg2"/>
                  </a:solidFill>
                  <a:latin typeface="+mj-lt"/>
                </a:rPr>
                <a:t>just</a:t>
              </a:r>
              <a:endParaRPr lang="en-US" sz="1500" dirty="0">
                <a:solidFill>
                  <a:schemeClr val="bg2"/>
                </a:solidFill>
                <a:latin typeface="+mj-lt"/>
              </a:endParaRPr>
            </a:p>
          </p:txBody>
        </p:sp>
      </p:grpSp>
      <p:sp>
        <p:nvSpPr>
          <p:cNvPr id="19" name="TextBox 18"/>
          <p:cNvSpPr txBox="1">
            <a:spLocks noChangeArrowheads="1"/>
          </p:cNvSpPr>
          <p:nvPr/>
        </p:nvSpPr>
        <p:spPr bwMode="auto">
          <a:xfrm>
            <a:off x="5181600" y="1820773"/>
            <a:ext cx="3733800" cy="2654573"/>
          </a:xfrm>
          <a:prstGeom prst="rect">
            <a:avLst/>
          </a:prstGeom>
          <a:noFill/>
          <a:ln w="9525">
            <a:noFill/>
            <a:miter lim="800000"/>
            <a:headEnd/>
            <a:tailEnd/>
          </a:ln>
        </p:spPr>
        <p:txBody>
          <a:bodyPr wrap="square">
            <a:spAutoFit/>
          </a:bodyPr>
          <a:lstStyle/>
          <a:p>
            <a:pPr>
              <a:lnSpc>
                <a:spcPct val="90000"/>
              </a:lnSpc>
              <a:spcBef>
                <a:spcPct val="30000"/>
              </a:spcBef>
              <a:spcAft>
                <a:spcPts val="1200"/>
              </a:spcAft>
              <a:buClr>
                <a:srgbClr val="E41F1F"/>
              </a:buClr>
              <a:buSzPct val="90000"/>
              <a:defRPr/>
            </a:pPr>
            <a:r>
              <a:rPr lang="en-US" sz="1300" b="1" dirty="0" smtClean="0">
                <a:latin typeface="+mj-lt"/>
              </a:rPr>
              <a:t>A standard, consistent &amp; defendable</a:t>
            </a:r>
          </a:p>
          <a:p>
            <a:pPr>
              <a:lnSpc>
                <a:spcPct val="90000"/>
              </a:lnSpc>
              <a:spcBef>
                <a:spcPct val="30000"/>
              </a:spcBef>
              <a:spcAft>
                <a:spcPts val="1200"/>
              </a:spcAft>
              <a:buClr>
                <a:srgbClr val="E41F1F"/>
              </a:buClr>
              <a:buSzPct val="90000"/>
              <a:defRPr/>
            </a:pPr>
            <a:r>
              <a:rPr lang="en-US" sz="1300" b="1" dirty="0">
                <a:latin typeface="+mj-lt"/>
              </a:rPr>
              <a:t> </a:t>
            </a:r>
            <a:r>
              <a:rPr lang="en-US" sz="1300" b="1" dirty="0" smtClean="0">
                <a:latin typeface="+mj-lt"/>
              </a:rPr>
              <a:t>        process that removes dependents</a:t>
            </a:r>
          </a:p>
          <a:p>
            <a:pPr>
              <a:lnSpc>
                <a:spcPct val="90000"/>
              </a:lnSpc>
              <a:spcBef>
                <a:spcPct val="30000"/>
              </a:spcBef>
              <a:spcAft>
                <a:spcPts val="1200"/>
              </a:spcAft>
              <a:buClr>
                <a:srgbClr val="E41F1F"/>
              </a:buClr>
              <a:buSzPct val="90000"/>
              <a:defRPr/>
            </a:pPr>
            <a:r>
              <a:rPr lang="en-US" sz="1300" b="1" dirty="0">
                <a:latin typeface="+mj-lt"/>
              </a:rPr>
              <a:t> </a:t>
            </a:r>
            <a:r>
              <a:rPr lang="en-US" sz="1300" b="1" dirty="0" smtClean="0">
                <a:latin typeface="+mj-lt"/>
              </a:rPr>
              <a:t>               from the medical and dental </a:t>
            </a:r>
          </a:p>
          <a:p>
            <a:pPr>
              <a:lnSpc>
                <a:spcPct val="90000"/>
              </a:lnSpc>
              <a:spcBef>
                <a:spcPct val="30000"/>
              </a:spcBef>
              <a:spcAft>
                <a:spcPts val="1200"/>
              </a:spcAft>
              <a:buClr>
                <a:srgbClr val="E41F1F"/>
              </a:buClr>
              <a:buSzPct val="90000"/>
              <a:defRPr/>
            </a:pPr>
            <a:r>
              <a:rPr lang="en-US" sz="1300" b="1" dirty="0">
                <a:latin typeface="+mj-lt"/>
              </a:rPr>
              <a:t> </a:t>
            </a:r>
            <a:r>
              <a:rPr lang="en-US" sz="1300" b="1" dirty="0" smtClean="0">
                <a:latin typeface="+mj-lt"/>
              </a:rPr>
              <a:t>                             plan who do </a:t>
            </a:r>
            <a:r>
              <a:rPr lang="en-US" sz="1300" b="1" u="sng" dirty="0">
                <a:solidFill>
                  <a:srgbClr val="FF0000"/>
                </a:solidFill>
                <a:latin typeface="+mj-lt"/>
              </a:rPr>
              <a:t>NOT</a:t>
            </a:r>
            <a:r>
              <a:rPr lang="en-US" sz="1200" b="1" dirty="0">
                <a:solidFill>
                  <a:srgbClr val="FF0000"/>
                </a:solidFill>
                <a:latin typeface="+mj-lt"/>
              </a:rPr>
              <a:t> </a:t>
            </a:r>
            <a:endParaRPr lang="en-US" sz="1300" b="1" dirty="0" smtClean="0">
              <a:latin typeface="+mj-lt"/>
            </a:endParaRPr>
          </a:p>
          <a:p>
            <a:pPr>
              <a:lnSpc>
                <a:spcPct val="90000"/>
              </a:lnSpc>
              <a:spcBef>
                <a:spcPct val="30000"/>
              </a:spcBef>
              <a:spcAft>
                <a:spcPts val="1200"/>
              </a:spcAft>
              <a:buClr>
                <a:srgbClr val="E41F1F"/>
              </a:buClr>
              <a:buSzPct val="90000"/>
              <a:defRPr/>
            </a:pPr>
            <a:r>
              <a:rPr lang="en-US" sz="1300" b="1" dirty="0" smtClean="0">
                <a:latin typeface="+mj-lt"/>
              </a:rPr>
              <a:t>                                 </a:t>
            </a:r>
            <a:r>
              <a:rPr lang="en-US" sz="1300" b="1" dirty="0" smtClean="0">
                <a:solidFill>
                  <a:srgbClr val="FF0000"/>
                </a:solidFill>
                <a:latin typeface="+mj-lt"/>
              </a:rPr>
              <a:t> </a:t>
            </a:r>
            <a:r>
              <a:rPr lang="en-US" sz="1300" b="1" dirty="0" smtClean="0">
                <a:latin typeface="+mj-lt"/>
              </a:rPr>
              <a:t>meet the Plans </a:t>
            </a:r>
          </a:p>
          <a:p>
            <a:pPr>
              <a:lnSpc>
                <a:spcPct val="90000"/>
              </a:lnSpc>
              <a:spcBef>
                <a:spcPct val="30000"/>
              </a:spcBef>
              <a:spcAft>
                <a:spcPts val="1200"/>
              </a:spcAft>
              <a:buClr>
                <a:srgbClr val="E41F1F"/>
              </a:buClr>
              <a:buSzPct val="90000"/>
              <a:defRPr/>
            </a:pPr>
            <a:r>
              <a:rPr lang="en-US" sz="1300" b="1" dirty="0" smtClean="0">
                <a:latin typeface="+mj-lt"/>
              </a:rPr>
              <a:t>                                          guidelines for   </a:t>
            </a:r>
          </a:p>
          <a:p>
            <a:pPr>
              <a:lnSpc>
                <a:spcPct val="90000"/>
              </a:lnSpc>
              <a:spcBef>
                <a:spcPct val="30000"/>
              </a:spcBef>
              <a:spcAft>
                <a:spcPts val="1200"/>
              </a:spcAft>
              <a:buClr>
                <a:srgbClr val="E41F1F"/>
              </a:buClr>
              <a:buSzPct val="90000"/>
              <a:defRPr/>
            </a:pPr>
            <a:r>
              <a:rPr lang="en-US" sz="1300" b="1" dirty="0" smtClean="0">
                <a:latin typeface="+mj-lt"/>
              </a:rPr>
              <a:t>                                                   eligibility</a:t>
            </a:r>
            <a:endParaRPr lang="en-US" sz="1300" b="1" dirty="0">
              <a:latin typeface="+mj-lt"/>
            </a:endParaRPr>
          </a:p>
        </p:txBody>
      </p:sp>
    </p:spTree>
    <p:extLst>
      <p:ext uri="{BB962C8B-B14F-4D97-AF65-F5344CB8AC3E}">
        <p14:creationId xmlns:p14="http://schemas.microsoft.com/office/powerpoint/2010/main" val="2109422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40750" cy="1143000"/>
          </a:xfrm>
        </p:spPr>
        <p:txBody>
          <a:bodyPr/>
          <a:lstStyle/>
          <a:p>
            <a:r>
              <a:rPr lang="en-US" sz="3200" dirty="0">
                <a:solidFill>
                  <a:schemeClr val="tx1"/>
                </a:solidFill>
              </a:rPr>
              <a:t>Who will be included in the verification?</a:t>
            </a:r>
          </a:p>
        </p:txBody>
      </p:sp>
      <p:sp>
        <p:nvSpPr>
          <p:cNvPr id="4" name="Date Placeholder 3"/>
          <p:cNvSpPr>
            <a:spLocks noGrp="1"/>
          </p:cNvSpPr>
          <p:nvPr>
            <p:ph type="dt" sz="half" idx="11"/>
          </p:nvPr>
        </p:nvSpPr>
        <p:spPr/>
        <p:txBody>
          <a:bodyPr/>
          <a:lstStyle/>
          <a:p>
            <a:pPr>
              <a:defRPr/>
            </a:pPr>
            <a:fld id="{38DFB9A5-FD89-43A8-AF69-02D38E864A86}" type="datetime4">
              <a:rPr lang="en-US" smtClean="0"/>
              <a:t>January 4, 2016</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3</a:t>
            </a:fld>
            <a:endParaRPr lang="en-US" kern="1200" dirty="0"/>
          </a:p>
        </p:txBody>
      </p:sp>
      <p:graphicFrame>
        <p:nvGraphicFramePr>
          <p:cNvPr id="6" name="Table 5"/>
          <p:cNvGraphicFramePr>
            <a:graphicFrameLocks noGrp="1"/>
          </p:cNvGraphicFramePr>
          <p:nvPr>
            <p:extLst>
              <p:ext uri="{D42A27DB-BD31-4B8C-83A1-F6EECF244321}">
                <p14:modId xmlns:p14="http://schemas.microsoft.com/office/powerpoint/2010/main" val="1350270285"/>
              </p:ext>
            </p:extLst>
          </p:nvPr>
        </p:nvGraphicFramePr>
        <p:xfrm>
          <a:off x="1879600" y="1457960"/>
          <a:ext cx="5435600" cy="370840"/>
        </p:xfrm>
        <a:graphic>
          <a:graphicData uri="http://schemas.openxmlformats.org/drawingml/2006/table">
            <a:tbl>
              <a:tblPr firstRow="1" bandRow="1">
                <a:tableStyleId>{BC89EF96-8CEA-46FF-86C4-4CE0E7609802}</a:tableStyleId>
              </a:tblPr>
              <a:tblGrid>
                <a:gridCol w="2692400"/>
                <a:gridCol w="2743200"/>
              </a:tblGrid>
              <a:tr h="370840">
                <a:tc>
                  <a:txBody>
                    <a:bodyPr/>
                    <a:lstStyle/>
                    <a:p>
                      <a:pPr algn="ctr"/>
                      <a:r>
                        <a:rPr lang="en-US" sz="1400" b="1" u="sng" dirty="0" smtClean="0">
                          <a:solidFill>
                            <a:schemeClr val="tx1"/>
                          </a:solidFill>
                          <a:effectLst/>
                        </a:rPr>
                        <a:t>Actives</a:t>
                      </a:r>
                      <a:endParaRPr lang="en-US" sz="1400" b="1" u="sng" dirty="0">
                        <a:solidFill>
                          <a:schemeClr val="tx1"/>
                        </a:solidFill>
                        <a:effectLst/>
                      </a:endParaRPr>
                    </a:p>
                  </a:txBody>
                  <a:tcPr>
                    <a:solidFill>
                      <a:schemeClr val="tx2">
                        <a:lumMod val="40000"/>
                        <a:lumOff val="60000"/>
                      </a:schemeClr>
                    </a:solidFill>
                  </a:tcPr>
                </a:tc>
                <a:tc>
                  <a:txBody>
                    <a:bodyPr/>
                    <a:lstStyle/>
                    <a:p>
                      <a:pPr algn="ctr"/>
                      <a:r>
                        <a:rPr lang="en-US" sz="1400" b="1" u="sng" dirty="0" smtClean="0">
                          <a:solidFill>
                            <a:schemeClr val="tx1"/>
                          </a:solidFill>
                          <a:effectLst/>
                        </a:rPr>
                        <a:t>Direct Bill Retirees</a:t>
                      </a:r>
                      <a:endParaRPr lang="en-US" sz="1400" b="1" u="sng" dirty="0">
                        <a:solidFill>
                          <a:schemeClr val="tx1"/>
                        </a:solidFill>
                        <a:effectLst/>
                      </a:endParaRPr>
                    </a:p>
                  </a:txBody>
                  <a:tcPr>
                    <a:solidFill>
                      <a:schemeClr val="tx2">
                        <a:lumMod val="40000"/>
                        <a:lumOff val="60000"/>
                      </a:schemeClr>
                    </a:solidFill>
                  </a:tcPr>
                </a:tc>
              </a:tr>
            </a:tbl>
          </a:graphicData>
        </a:graphic>
      </p:graphicFrame>
      <p:sp>
        <p:nvSpPr>
          <p:cNvPr id="7" name="TextBox 6"/>
          <p:cNvSpPr txBox="1"/>
          <p:nvPr/>
        </p:nvSpPr>
        <p:spPr>
          <a:xfrm>
            <a:off x="3086100" y="914399"/>
            <a:ext cx="3314700" cy="492443"/>
          </a:xfrm>
          <a:prstGeom prst="rect">
            <a:avLst/>
          </a:prstGeom>
          <a:noFill/>
        </p:spPr>
        <p:txBody>
          <a:bodyPr wrap="square" tIns="91440" bIns="91440" rtlCol="0">
            <a:spAutoFit/>
          </a:bodyPr>
          <a:lstStyle/>
          <a:p>
            <a:pPr>
              <a:spcAft>
                <a:spcPts val="1200"/>
              </a:spcAft>
              <a:buClr>
                <a:srgbClr val="E41F1F"/>
              </a:buClr>
              <a:buSzPct val="90000"/>
              <a:defRPr/>
            </a:pPr>
            <a:r>
              <a:rPr lang="en-US" sz="2000" u="dbl" dirty="0">
                <a:solidFill>
                  <a:srgbClr val="000000"/>
                </a:solidFill>
                <a:latin typeface="+mj-lt"/>
              </a:rPr>
              <a:t>Populations to be reviewed</a:t>
            </a:r>
          </a:p>
        </p:txBody>
      </p:sp>
      <p:sp>
        <p:nvSpPr>
          <p:cNvPr id="8" name="TextBox 7"/>
          <p:cNvSpPr txBox="1"/>
          <p:nvPr/>
        </p:nvSpPr>
        <p:spPr>
          <a:xfrm>
            <a:off x="3276600" y="2133600"/>
            <a:ext cx="2590800" cy="738664"/>
          </a:xfrm>
          <a:prstGeom prst="rect">
            <a:avLst/>
          </a:prstGeom>
          <a:solidFill>
            <a:schemeClr val="bg2">
              <a:lumMod val="90000"/>
            </a:schemeClr>
          </a:solidFill>
          <a:ln>
            <a:noFill/>
          </a:ln>
        </p:spPr>
        <p:txBody>
          <a:bodyPr wrap="square" tIns="91440" bIns="91440" rtlCol="0">
            <a:spAutoFit/>
          </a:bodyPr>
          <a:lstStyle/>
          <a:p>
            <a:pPr algn="ctr">
              <a:spcAft>
                <a:spcPts val="1200"/>
              </a:spcAft>
              <a:buClr>
                <a:srgbClr val="E41F1F"/>
              </a:buClr>
              <a:buSzPct val="90000"/>
              <a:defRPr/>
            </a:pPr>
            <a:r>
              <a:rPr lang="en-US" sz="1800" dirty="0" smtClean="0">
                <a:solidFill>
                  <a:srgbClr val="000000"/>
                </a:solidFill>
                <a:latin typeface="+mj-lt"/>
              </a:rPr>
              <a:t>Plans included in the review</a:t>
            </a:r>
            <a:endParaRPr lang="en-US" sz="1800" dirty="0">
              <a:solidFill>
                <a:srgbClr val="000000"/>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2518944945"/>
              </p:ext>
            </p:extLst>
          </p:nvPr>
        </p:nvGraphicFramePr>
        <p:xfrm>
          <a:off x="2552700" y="3124200"/>
          <a:ext cx="4076700" cy="370840"/>
        </p:xfrm>
        <a:graphic>
          <a:graphicData uri="http://schemas.openxmlformats.org/drawingml/2006/table">
            <a:tbl>
              <a:tblPr firstRow="1" bandRow="1">
                <a:tableStyleId>{BC89EF96-8CEA-46FF-86C4-4CE0E7609802}</a:tableStyleId>
              </a:tblPr>
              <a:tblGrid>
                <a:gridCol w="2038350"/>
                <a:gridCol w="2038350"/>
              </a:tblGrid>
              <a:tr h="370840">
                <a:tc>
                  <a:txBody>
                    <a:bodyPr/>
                    <a:lstStyle/>
                    <a:p>
                      <a:pPr algn="ctr"/>
                      <a:r>
                        <a:rPr lang="en-US" sz="1400" b="0" dirty="0" smtClean="0"/>
                        <a:t>Medical</a:t>
                      </a:r>
                      <a:endParaRPr lang="en-US" sz="1400" b="0" dirty="0"/>
                    </a:p>
                  </a:txBody>
                  <a:tcPr anchor="ctr"/>
                </a:tc>
                <a:tc>
                  <a:txBody>
                    <a:bodyPr/>
                    <a:lstStyle/>
                    <a:p>
                      <a:pPr algn="ctr"/>
                      <a:r>
                        <a:rPr lang="en-US" sz="1400" b="0" dirty="0" smtClean="0"/>
                        <a:t>Dental</a:t>
                      </a:r>
                      <a:endParaRPr lang="en-US" sz="1400" b="0" dirty="0"/>
                    </a:p>
                  </a:txBody>
                  <a:tcPr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39919591"/>
              </p:ext>
            </p:extLst>
          </p:nvPr>
        </p:nvGraphicFramePr>
        <p:xfrm>
          <a:off x="2362200" y="5181600"/>
          <a:ext cx="4076700" cy="370840"/>
        </p:xfrm>
        <a:graphic>
          <a:graphicData uri="http://schemas.openxmlformats.org/drawingml/2006/table">
            <a:tbl>
              <a:tblPr firstRow="1" bandRow="1">
                <a:tableStyleId>{BC89EF96-8CEA-46FF-86C4-4CE0E7609802}</a:tableStyleId>
              </a:tblPr>
              <a:tblGrid>
                <a:gridCol w="2076450"/>
                <a:gridCol w="2000250"/>
              </a:tblGrid>
              <a:tr h="370840">
                <a:tc>
                  <a:txBody>
                    <a:bodyPr/>
                    <a:lstStyle/>
                    <a:p>
                      <a:pPr algn="ctr"/>
                      <a:r>
                        <a:rPr lang="en-US" sz="1400" b="0" dirty="0" smtClean="0"/>
                        <a:t>Spouse</a:t>
                      </a:r>
                      <a:endParaRPr lang="en-US" sz="1400" b="0" dirty="0"/>
                    </a:p>
                  </a:txBody>
                  <a:tcPr anchor="ctr"/>
                </a:tc>
                <a:tc>
                  <a:txBody>
                    <a:bodyPr/>
                    <a:lstStyle/>
                    <a:p>
                      <a:pPr algn="ctr"/>
                      <a:r>
                        <a:rPr lang="en-US" sz="1400" b="0" dirty="0" smtClean="0"/>
                        <a:t>Dependent Children</a:t>
                      </a:r>
                      <a:r>
                        <a:rPr lang="en-US" sz="1400" b="0" baseline="0" dirty="0" smtClean="0"/>
                        <a:t> </a:t>
                      </a:r>
                      <a:endParaRPr lang="en-US" sz="1400" b="0" dirty="0"/>
                    </a:p>
                  </a:txBody>
                  <a:tcPr anchor="ctr"/>
                </a:tc>
              </a:tr>
            </a:tbl>
          </a:graphicData>
        </a:graphic>
      </p:graphicFrame>
      <p:cxnSp>
        <p:nvCxnSpPr>
          <p:cNvPr id="16" name="Straight Connector 15"/>
          <p:cNvCxnSpPr>
            <a:endCxn id="8" idx="0"/>
          </p:cNvCxnSpPr>
          <p:nvPr/>
        </p:nvCxnSpPr>
        <p:spPr bwMode="auto">
          <a:xfrm>
            <a:off x="2286000" y="1828800"/>
            <a:ext cx="2286000" cy="304800"/>
          </a:xfrm>
          <a:prstGeom prst="line">
            <a:avLst/>
          </a:prstGeom>
          <a:solidFill>
            <a:schemeClr val="folHlink"/>
          </a:solidFill>
          <a:ln w="19050" cap="flat" cmpd="sng" algn="ctr">
            <a:solidFill>
              <a:srgbClr val="00B050"/>
            </a:solidFill>
            <a:prstDash val="solid"/>
            <a:round/>
            <a:headEnd type="none" w="med" len="med"/>
            <a:tailEnd type="none" w="med" len="med"/>
          </a:ln>
          <a:effectLst/>
        </p:spPr>
      </p:cxnSp>
      <p:cxnSp>
        <p:nvCxnSpPr>
          <p:cNvPr id="18" name="Straight Connector 17"/>
          <p:cNvCxnSpPr>
            <a:stCxn id="8" idx="0"/>
          </p:cNvCxnSpPr>
          <p:nvPr/>
        </p:nvCxnSpPr>
        <p:spPr bwMode="auto">
          <a:xfrm>
            <a:off x="4572000" y="2133600"/>
            <a:ext cx="914400" cy="914400"/>
          </a:xfrm>
          <a:prstGeom prst="line">
            <a:avLst/>
          </a:prstGeom>
          <a:solidFill>
            <a:schemeClr val="folHlink"/>
          </a:solidFill>
          <a:ln w="9525" cap="flat" cmpd="sng" algn="ctr">
            <a:noFill/>
            <a:prstDash val="solid"/>
            <a:round/>
            <a:headEnd type="none" w="med" len="med"/>
            <a:tailEnd type="none" w="med" len="med"/>
          </a:ln>
          <a:effectLst/>
        </p:spPr>
      </p:cxnSp>
      <p:cxnSp>
        <p:nvCxnSpPr>
          <p:cNvPr id="22" name="Straight Connector 21"/>
          <p:cNvCxnSpPr/>
          <p:nvPr/>
        </p:nvCxnSpPr>
        <p:spPr bwMode="auto">
          <a:xfrm>
            <a:off x="4572000" y="1812235"/>
            <a:ext cx="0" cy="304800"/>
          </a:xfrm>
          <a:prstGeom prst="line">
            <a:avLst/>
          </a:prstGeom>
          <a:solidFill>
            <a:schemeClr val="folHlink"/>
          </a:solidFill>
          <a:ln w="28575" cap="flat" cmpd="sng" algn="ctr">
            <a:solidFill>
              <a:srgbClr val="00B050"/>
            </a:solidFill>
            <a:prstDash val="solid"/>
            <a:round/>
            <a:headEnd type="none" w="med" len="med"/>
            <a:tailEnd type="none" w="med" len="med"/>
          </a:ln>
          <a:effectLst/>
        </p:spPr>
      </p:cxnSp>
      <p:cxnSp>
        <p:nvCxnSpPr>
          <p:cNvPr id="25" name="Straight Connector 24"/>
          <p:cNvCxnSpPr>
            <a:stCxn id="8" idx="0"/>
          </p:cNvCxnSpPr>
          <p:nvPr/>
        </p:nvCxnSpPr>
        <p:spPr bwMode="auto">
          <a:xfrm>
            <a:off x="4572000" y="2133600"/>
            <a:ext cx="914400" cy="914400"/>
          </a:xfrm>
          <a:prstGeom prst="line">
            <a:avLst/>
          </a:prstGeom>
          <a:solidFill>
            <a:schemeClr val="folHlink"/>
          </a:solidFill>
          <a:ln w="9525" cap="flat" cmpd="sng" algn="ctr">
            <a:noFill/>
            <a:prstDash val="solid"/>
            <a:round/>
            <a:headEnd type="none" w="med" len="med"/>
            <a:tailEnd type="none" w="med" len="med"/>
          </a:ln>
          <a:effectLst/>
        </p:spPr>
      </p:cxnSp>
      <p:cxnSp>
        <p:nvCxnSpPr>
          <p:cNvPr id="27" name="Straight Connector 26"/>
          <p:cNvCxnSpPr>
            <a:endCxn id="8" idx="0"/>
          </p:cNvCxnSpPr>
          <p:nvPr/>
        </p:nvCxnSpPr>
        <p:spPr bwMode="auto">
          <a:xfrm flipH="1">
            <a:off x="4572000" y="1828800"/>
            <a:ext cx="2209800" cy="304800"/>
          </a:xfrm>
          <a:prstGeom prst="line">
            <a:avLst/>
          </a:prstGeom>
          <a:solidFill>
            <a:schemeClr val="folHlink"/>
          </a:solidFill>
          <a:ln w="19050" cap="flat" cmpd="sng" algn="ctr">
            <a:solidFill>
              <a:srgbClr val="00B050"/>
            </a:solidFill>
            <a:prstDash val="solid"/>
            <a:round/>
            <a:headEnd type="none" w="med" len="med"/>
            <a:tailEnd type="none" w="med" len="med"/>
          </a:ln>
          <a:effectLst/>
        </p:spPr>
      </p:cxnSp>
      <p:cxnSp>
        <p:nvCxnSpPr>
          <p:cNvPr id="33" name="Straight Connector 32"/>
          <p:cNvCxnSpPr>
            <a:endCxn id="12" idx="0"/>
          </p:cNvCxnSpPr>
          <p:nvPr/>
        </p:nvCxnSpPr>
        <p:spPr bwMode="auto">
          <a:xfrm>
            <a:off x="3581400" y="3528247"/>
            <a:ext cx="990600" cy="381000"/>
          </a:xfrm>
          <a:prstGeom prst="line">
            <a:avLst/>
          </a:prstGeom>
          <a:solidFill>
            <a:schemeClr val="folHlink"/>
          </a:solidFill>
          <a:ln w="19050" cap="flat" cmpd="sng" algn="ctr">
            <a:solidFill>
              <a:srgbClr val="00B050"/>
            </a:solidFill>
            <a:prstDash val="solid"/>
            <a:round/>
            <a:headEnd type="none" w="med" len="med"/>
            <a:tailEnd type="none" w="med" len="med"/>
          </a:ln>
          <a:effectLst/>
        </p:spPr>
      </p:cxnSp>
      <p:cxnSp>
        <p:nvCxnSpPr>
          <p:cNvPr id="36" name="Straight Connector 35"/>
          <p:cNvCxnSpPr>
            <a:endCxn id="12" idx="0"/>
          </p:cNvCxnSpPr>
          <p:nvPr/>
        </p:nvCxnSpPr>
        <p:spPr bwMode="auto">
          <a:xfrm flipH="1">
            <a:off x="4572000" y="3528247"/>
            <a:ext cx="1066800" cy="381000"/>
          </a:xfrm>
          <a:prstGeom prst="line">
            <a:avLst/>
          </a:prstGeom>
          <a:solidFill>
            <a:schemeClr val="folHlink"/>
          </a:solidFill>
          <a:ln w="19050" cap="flat" cmpd="sng" algn="ctr">
            <a:solidFill>
              <a:srgbClr val="00B050"/>
            </a:solidFill>
            <a:prstDash val="solid"/>
            <a:round/>
            <a:headEnd type="none" w="med" len="med"/>
            <a:tailEnd type="none" w="med" len="med"/>
          </a:ln>
          <a:effectLst/>
        </p:spPr>
      </p:cxnSp>
      <p:cxnSp>
        <p:nvCxnSpPr>
          <p:cNvPr id="31" name="Straight Connector 30"/>
          <p:cNvCxnSpPr>
            <a:endCxn id="8" idx="2"/>
          </p:cNvCxnSpPr>
          <p:nvPr/>
        </p:nvCxnSpPr>
        <p:spPr bwMode="auto">
          <a:xfrm flipV="1">
            <a:off x="3581400" y="2872264"/>
            <a:ext cx="990600" cy="251936"/>
          </a:xfrm>
          <a:prstGeom prst="line">
            <a:avLst/>
          </a:prstGeom>
          <a:solidFill>
            <a:schemeClr val="folHlink"/>
          </a:solidFill>
          <a:ln w="19050" cap="flat" cmpd="sng" algn="ctr">
            <a:solidFill>
              <a:srgbClr val="00B050"/>
            </a:solidFill>
            <a:prstDash val="solid"/>
            <a:round/>
            <a:headEnd type="none" w="med" len="med"/>
            <a:tailEnd type="none" w="med" len="med"/>
          </a:ln>
          <a:effectLst/>
        </p:spPr>
      </p:cxnSp>
      <p:cxnSp>
        <p:nvCxnSpPr>
          <p:cNvPr id="35" name="Straight Connector 34"/>
          <p:cNvCxnSpPr/>
          <p:nvPr/>
        </p:nvCxnSpPr>
        <p:spPr bwMode="auto">
          <a:xfrm flipH="1" flipV="1">
            <a:off x="4572000" y="2872264"/>
            <a:ext cx="990600" cy="251936"/>
          </a:xfrm>
          <a:prstGeom prst="line">
            <a:avLst/>
          </a:prstGeom>
          <a:solidFill>
            <a:schemeClr val="folHlink"/>
          </a:solidFill>
          <a:ln w="19050" cap="flat" cmpd="sng" algn="ctr">
            <a:solidFill>
              <a:srgbClr val="00B050"/>
            </a:solidFill>
            <a:prstDash val="solid"/>
            <a:round/>
            <a:headEnd type="none" w="med" len="med"/>
            <a:tailEnd type="none" w="med" len="med"/>
          </a:ln>
          <a:effectLst/>
        </p:spPr>
      </p:cxnSp>
      <p:cxnSp>
        <p:nvCxnSpPr>
          <p:cNvPr id="44" name="Straight Arrow Connector 43"/>
          <p:cNvCxnSpPr/>
          <p:nvPr/>
        </p:nvCxnSpPr>
        <p:spPr bwMode="auto">
          <a:xfrm flipH="1">
            <a:off x="3641035" y="4624864"/>
            <a:ext cx="975692" cy="556736"/>
          </a:xfrm>
          <a:prstGeom prst="straightConnector1">
            <a:avLst/>
          </a:prstGeom>
          <a:solidFill>
            <a:schemeClr val="folHlink"/>
          </a:solidFill>
          <a:ln w="19050" cap="flat" cmpd="sng" algn="ctr">
            <a:solidFill>
              <a:srgbClr val="FF0000"/>
            </a:solidFill>
            <a:prstDash val="solid"/>
            <a:round/>
            <a:headEnd type="none" w="med" len="med"/>
            <a:tailEnd type="arrow"/>
          </a:ln>
          <a:effectLst/>
        </p:spPr>
      </p:cxnSp>
      <p:cxnSp>
        <p:nvCxnSpPr>
          <p:cNvPr id="52" name="Straight Arrow Connector 51"/>
          <p:cNvCxnSpPr/>
          <p:nvPr/>
        </p:nvCxnSpPr>
        <p:spPr bwMode="auto">
          <a:xfrm>
            <a:off x="4572000" y="4647911"/>
            <a:ext cx="914400" cy="533689"/>
          </a:xfrm>
          <a:prstGeom prst="straightConnector1">
            <a:avLst/>
          </a:prstGeom>
          <a:solidFill>
            <a:schemeClr val="folHlink"/>
          </a:solidFill>
          <a:ln w="19050" cap="flat" cmpd="sng" algn="ctr">
            <a:solidFill>
              <a:srgbClr val="FF0000"/>
            </a:solidFill>
            <a:prstDash val="solid"/>
            <a:round/>
            <a:headEnd type="none" w="med" len="med"/>
            <a:tailEnd type="arrow"/>
          </a:ln>
          <a:effectLst/>
        </p:spPr>
      </p:cxnSp>
      <p:sp>
        <p:nvSpPr>
          <p:cNvPr id="12" name="TextBox 11"/>
          <p:cNvSpPr txBox="1"/>
          <p:nvPr/>
        </p:nvSpPr>
        <p:spPr>
          <a:xfrm>
            <a:off x="3276600" y="3909247"/>
            <a:ext cx="2590800" cy="738664"/>
          </a:xfrm>
          <a:prstGeom prst="rect">
            <a:avLst/>
          </a:prstGeom>
          <a:solidFill>
            <a:schemeClr val="bg2">
              <a:lumMod val="90000"/>
            </a:schemeClr>
          </a:solidFill>
          <a:ln>
            <a:noFill/>
          </a:ln>
        </p:spPr>
        <p:txBody>
          <a:bodyPr wrap="square" tIns="91440" bIns="91440" rtlCol="0">
            <a:spAutoFit/>
          </a:bodyPr>
          <a:lstStyle/>
          <a:p>
            <a:pPr algn="ctr">
              <a:spcAft>
                <a:spcPts val="1200"/>
              </a:spcAft>
              <a:buClr>
                <a:srgbClr val="E41F1F"/>
              </a:buClr>
              <a:buSzPct val="90000"/>
              <a:defRPr/>
            </a:pPr>
            <a:r>
              <a:rPr lang="en-US" sz="1800" dirty="0" smtClean="0">
                <a:solidFill>
                  <a:srgbClr val="000000"/>
                </a:solidFill>
                <a:latin typeface="+mj-lt"/>
              </a:rPr>
              <a:t>Dependents to be verified</a:t>
            </a:r>
            <a:endParaRPr lang="en-US" sz="1800" dirty="0">
              <a:solidFill>
                <a:srgbClr val="000000"/>
              </a:solidFill>
              <a:latin typeface="+mj-lt"/>
            </a:endParaRPr>
          </a:p>
        </p:txBody>
      </p:sp>
    </p:spTree>
    <p:extLst>
      <p:ext uri="{BB962C8B-B14F-4D97-AF65-F5344CB8AC3E}">
        <p14:creationId xmlns:p14="http://schemas.microsoft.com/office/powerpoint/2010/main" val="347297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40750" cy="1143000"/>
          </a:xfrm>
        </p:spPr>
        <p:txBody>
          <a:bodyPr/>
          <a:lstStyle/>
          <a:p>
            <a:r>
              <a:rPr lang="en-US" sz="3200" dirty="0" smtClean="0">
                <a:solidFill>
                  <a:schemeClr val="tx1"/>
                </a:solidFill>
              </a:rPr>
              <a:t>Required Documentation</a:t>
            </a:r>
            <a:endParaRPr lang="en-US" sz="3200" dirty="0">
              <a:solidFill>
                <a:schemeClr val="tx1"/>
              </a:solidFill>
            </a:endParaRPr>
          </a:p>
        </p:txBody>
      </p:sp>
      <p:sp>
        <p:nvSpPr>
          <p:cNvPr id="4" name="Date Placeholder 3"/>
          <p:cNvSpPr>
            <a:spLocks noGrp="1"/>
          </p:cNvSpPr>
          <p:nvPr>
            <p:ph type="dt" sz="half" idx="11"/>
          </p:nvPr>
        </p:nvSpPr>
        <p:spPr/>
        <p:txBody>
          <a:bodyPr/>
          <a:lstStyle/>
          <a:p>
            <a:pPr>
              <a:defRPr/>
            </a:pPr>
            <a:fld id="{38DFB9A5-FD89-43A8-AF69-02D38E864A86}" type="datetime4">
              <a:rPr lang="en-US"/>
              <a:pPr>
                <a:defRPr/>
              </a:pPr>
              <a:t>January 4, 2016</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4</a:t>
            </a:fld>
            <a:endParaRPr lang="en-US" kern="1200" dirty="0"/>
          </a:p>
        </p:txBody>
      </p:sp>
      <p:sp>
        <p:nvSpPr>
          <p:cNvPr id="12" name="TextBox 11"/>
          <p:cNvSpPr txBox="1"/>
          <p:nvPr/>
        </p:nvSpPr>
        <p:spPr>
          <a:xfrm>
            <a:off x="3276600" y="914400"/>
            <a:ext cx="2590800" cy="430887"/>
          </a:xfrm>
          <a:prstGeom prst="rect">
            <a:avLst/>
          </a:prstGeom>
          <a:solidFill>
            <a:schemeClr val="bg2">
              <a:lumMod val="90000"/>
            </a:schemeClr>
          </a:solidFill>
          <a:ln>
            <a:solidFill>
              <a:schemeClr val="tx1"/>
            </a:solidFill>
          </a:ln>
        </p:spPr>
        <p:txBody>
          <a:bodyPr wrap="square" tIns="91440" bIns="91440" rtlCol="0">
            <a:spAutoFit/>
          </a:bodyPr>
          <a:lstStyle/>
          <a:p>
            <a:pPr algn="ctr">
              <a:spcAft>
                <a:spcPts val="1200"/>
              </a:spcAft>
              <a:buClr>
                <a:srgbClr val="E41F1F"/>
              </a:buClr>
              <a:buSzPct val="90000"/>
              <a:defRPr/>
            </a:pPr>
            <a:r>
              <a:rPr lang="en-US" sz="1600" u="sng" dirty="0" smtClean="0">
                <a:solidFill>
                  <a:srgbClr val="000000"/>
                </a:solidFill>
                <a:latin typeface="Arial"/>
              </a:rPr>
              <a:t>Dependents to be verified</a:t>
            </a:r>
            <a:endParaRPr lang="en-US" sz="1600" u="sng" dirty="0">
              <a:solidFill>
                <a:srgbClr val="000000"/>
              </a:solidFill>
              <a:latin typeface="Arial"/>
            </a:endParaRPr>
          </a:p>
        </p:txBody>
      </p:sp>
      <p:graphicFrame>
        <p:nvGraphicFramePr>
          <p:cNvPr id="13" name="Table 12"/>
          <p:cNvGraphicFramePr>
            <a:graphicFrameLocks noGrp="1"/>
          </p:cNvGraphicFramePr>
          <p:nvPr>
            <p:extLst>
              <p:ext uri="{D42A27DB-BD31-4B8C-83A1-F6EECF244321}">
                <p14:modId xmlns:p14="http://schemas.microsoft.com/office/powerpoint/2010/main" val="3381455158"/>
              </p:ext>
            </p:extLst>
          </p:nvPr>
        </p:nvGraphicFramePr>
        <p:xfrm>
          <a:off x="304800" y="1524000"/>
          <a:ext cx="8534400" cy="370840"/>
        </p:xfrm>
        <a:graphic>
          <a:graphicData uri="http://schemas.openxmlformats.org/drawingml/2006/table">
            <a:tbl>
              <a:tblPr firstRow="1" bandRow="1">
                <a:tableStyleId>{BC89EF96-8CEA-46FF-86C4-4CE0E7609802}</a:tableStyleId>
              </a:tblPr>
              <a:tblGrid>
                <a:gridCol w="4267200"/>
                <a:gridCol w="4267200"/>
              </a:tblGrid>
              <a:tr h="370840">
                <a:tc>
                  <a:txBody>
                    <a:bodyPr/>
                    <a:lstStyle/>
                    <a:p>
                      <a:pPr algn="ctr"/>
                      <a:r>
                        <a:rPr lang="en-US" sz="1400" b="0" dirty="0" smtClean="0"/>
                        <a:t>Spouse</a:t>
                      </a:r>
                      <a:endParaRPr lang="en-US" sz="1400" b="0" dirty="0"/>
                    </a:p>
                  </a:txBody>
                  <a:tcPr anchor="ctr"/>
                </a:tc>
                <a:tc>
                  <a:txBody>
                    <a:bodyPr/>
                    <a:lstStyle/>
                    <a:p>
                      <a:pPr algn="ctr"/>
                      <a:r>
                        <a:rPr lang="en-US" sz="1400" b="0" dirty="0" smtClean="0"/>
                        <a:t>Dependent Children</a:t>
                      </a:r>
                      <a:r>
                        <a:rPr lang="en-US" sz="1400" b="0" baseline="0" dirty="0" smtClean="0"/>
                        <a:t> </a:t>
                      </a:r>
                      <a:endParaRPr lang="en-US" sz="1400" b="0" dirty="0"/>
                    </a:p>
                  </a:txBody>
                  <a:tcPr anchor="ctr"/>
                </a:tc>
              </a:tr>
            </a:tbl>
          </a:graphicData>
        </a:graphic>
      </p:graphicFrame>
      <p:cxnSp>
        <p:nvCxnSpPr>
          <p:cNvPr id="18" name="Straight Connector 17"/>
          <p:cNvCxnSpPr/>
          <p:nvPr/>
        </p:nvCxnSpPr>
        <p:spPr bwMode="auto">
          <a:xfrm>
            <a:off x="4572000" y="2133600"/>
            <a:ext cx="914400" cy="914400"/>
          </a:xfrm>
          <a:prstGeom prst="line">
            <a:avLst/>
          </a:prstGeom>
          <a:solidFill>
            <a:schemeClr val="folHlink"/>
          </a:solidFill>
          <a:ln w="9525" cap="flat" cmpd="sng" algn="ctr">
            <a:noFill/>
            <a:prstDash val="solid"/>
            <a:round/>
            <a:headEnd type="none" w="med" len="med"/>
            <a:tailEnd type="none" w="med" len="med"/>
          </a:ln>
          <a:effectLst/>
        </p:spPr>
      </p:cxnSp>
      <p:graphicFrame>
        <p:nvGraphicFramePr>
          <p:cNvPr id="14" name="Table 13"/>
          <p:cNvGraphicFramePr>
            <a:graphicFrameLocks noGrp="1"/>
          </p:cNvGraphicFramePr>
          <p:nvPr>
            <p:extLst>
              <p:ext uri="{D42A27DB-BD31-4B8C-83A1-F6EECF244321}">
                <p14:modId xmlns:p14="http://schemas.microsoft.com/office/powerpoint/2010/main" val="1338899210"/>
              </p:ext>
            </p:extLst>
          </p:nvPr>
        </p:nvGraphicFramePr>
        <p:xfrm>
          <a:off x="314739" y="1981200"/>
          <a:ext cx="4227444" cy="4579806"/>
        </p:xfrm>
        <a:graphic>
          <a:graphicData uri="http://schemas.openxmlformats.org/drawingml/2006/table">
            <a:tbl>
              <a:tblPr firstRow="1" bandRow="1">
                <a:tableStyleId>{69CF1AB2-1976-4502-BF36-3FF5EA218861}</a:tableStyleId>
              </a:tblPr>
              <a:tblGrid>
                <a:gridCol w="2209800"/>
                <a:gridCol w="2017644"/>
              </a:tblGrid>
              <a:tr h="537117">
                <a:tc rowSpan="2">
                  <a:txBody>
                    <a:bodyPr/>
                    <a:lstStyle/>
                    <a:p>
                      <a:pPr algn="ctr"/>
                      <a:r>
                        <a:rPr lang="en-US" sz="1050" b="0" dirty="0" smtClean="0">
                          <a:latin typeface="+mj-lt"/>
                        </a:rPr>
                        <a:t>Married </a:t>
                      </a:r>
                      <a:endParaRPr lang="en-US" sz="1050" b="0" dirty="0">
                        <a:latin typeface="+mj-lt"/>
                      </a:endParaRPr>
                    </a:p>
                    <a:p>
                      <a:pPr algn="ctr"/>
                      <a:r>
                        <a:rPr lang="en-US" sz="1050" b="0" i="1" dirty="0" smtClean="0">
                          <a:latin typeface="+mj-lt"/>
                        </a:rPr>
                        <a:t> </a:t>
                      </a:r>
                      <a:endParaRPr lang="en-US" sz="1050" b="0" i="1" dirty="0">
                        <a:latin typeface="+mj-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j-lt"/>
                          <a:ea typeface="+mn-ea"/>
                          <a:cs typeface="+mn-cs"/>
                        </a:rPr>
                        <a:t>Most Recent (documentation from Xerox will advise tax year accepted) Federal Tax Return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j-lt"/>
                          <a:ea typeface="+mn-ea"/>
                          <a:cs typeface="+mn-cs"/>
                        </a:rPr>
                        <a:t>(pages 1 and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j-lt"/>
                          <a:ea typeface="+mn-ea"/>
                          <a:cs typeface="+mn-cs"/>
                        </a:rPr>
                        <a:t>Mark out all financial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mj-lt"/>
                          <a:ea typeface="+mn-ea"/>
                          <a:cs typeface="+mn-cs"/>
                        </a:rPr>
                        <a:t>OR </a:t>
                      </a:r>
                      <a:r>
                        <a:rPr kumimoji="0" lang="en-US" sz="1050" b="0" i="0" u="none" strike="noStrike" kern="1200" cap="none" spc="0" normalizeH="0" baseline="0" noProof="0" dirty="0" smtClean="0">
                          <a:ln>
                            <a:noFill/>
                          </a:ln>
                          <a:solidFill>
                            <a:prstClr val="black"/>
                          </a:solidFill>
                          <a:effectLst/>
                          <a:uLnTx/>
                          <a:uFillTx/>
                          <a:latin typeface="+mj-lt"/>
                          <a:ea typeface="+mn-ea"/>
                          <a:cs typeface="+mn-cs"/>
                        </a:rPr>
                        <a:t>      </a:t>
                      </a:r>
                      <a:endParaRPr kumimoji="0" lang="en-US" sz="1050" b="0" i="0" u="none" strike="noStrike" kern="1200" cap="none" spc="0" normalizeH="0" baseline="0" noProof="0" dirty="0">
                        <a:ln>
                          <a:noFill/>
                        </a:ln>
                        <a:solidFill>
                          <a:prstClr val="black"/>
                        </a:solidFill>
                        <a:effectLst/>
                        <a:uLnTx/>
                        <a:uFillTx/>
                        <a:latin typeface="+mj-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758283">
                <a:tc vMerge="1">
                  <a:txBody>
                    <a:bodyPr/>
                    <a:lstStyle/>
                    <a:p>
                      <a:pPr algn="ctr"/>
                      <a:endParaRPr lang="en-US" sz="1200" b="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Either State Issued Marriage Certificate (issued after marriage date) or Common Law Affidavit </a:t>
                      </a:r>
                      <a:r>
                        <a:rPr kumimoji="0" lang="en-US" sz="1050" b="1" i="0" u="none" strike="noStrike" kern="1200" cap="none" spc="0" normalizeH="0" baseline="0" noProof="0" dirty="0" smtClean="0">
                          <a:ln>
                            <a:noFill/>
                          </a:ln>
                          <a:solidFill>
                            <a:prstClr val="black"/>
                          </a:solidFill>
                          <a:effectLst/>
                          <a:uLnTx/>
                          <a:uFillTx/>
                          <a:latin typeface="+mn-lt"/>
                          <a:ea typeface="+mn-ea"/>
                          <a:cs typeface="+mn-cs"/>
                        </a:rPr>
                        <a:t>AND</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Proof of Joint Ownership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(shows both names)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Mortgage Statement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Bank Statement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Utility Bill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Current lease or rental agreement</a:t>
                      </a:r>
                      <a:endParaRPr lang="en-US" sz="105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58283">
                <a:tc>
                  <a:txBody>
                    <a:bodyPr/>
                    <a:lstStyle/>
                    <a:p>
                      <a:pPr algn="ctr"/>
                      <a:r>
                        <a:rPr lang="en-US" sz="1050" b="0" i="0" dirty="0" smtClean="0">
                          <a:latin typeface="+mj-lt"/>
                        </a:rPr>
                        <a:t>Married </a:t>
                      </a:r>
                    </a:p>
                    <a:p>
                      <a:pPr algn="ctr"/>
                      <a:r>
                        <a:rPr lang="en-US" sz="1050" b="0" i="0" dirty="0" smtClean="0">
                          <a:latin typeface="+mj-lt"/>
                        </a:rPr>
                        <a:t>(within 120 days of initial correspondence</a:t>
                      </a:r>
                      <a:r>
                        <a:rPr lang="en-US" sz="1050" b="0" i="0" baseline="0" dirty="0" smtClean="0">
                          <a:latin typeface="+mj-lt"/>
                        </a:rPr>
                        <a:t> mailed date)</a:t>
                      </a:r>
                      <a:endParaRPr lang="en-US" sz="1050" b="0" i="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b="0" dirty="0" smtClean="0">
                          <a:latin typeface="+mj-lt"/>
                        </a:rPr>
                        <a:t>Marriage</a:t>
                      </a:r>
                      <a:r>
                        <a:rPr lang="en-US" sz="1050" b="0" baseline="0" dirty="0" smtClean="0">
                          <a:latin typeface="+mj-lt"/>
                        </a:rPr>
                        <a:t> Certificate</a:t>
                      </a:r>
                      <a:endParaRPr lang="en-US" sz="105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58283">
                <a:tc>
                  <a:txBody>
                    <a:bodyPr/>
                    <a:lstStyle/>
                    <a:p>
                      <a:pPr algn="ctr"/>
                      <a:r>
                        <a:rPr lang="en-US" sz="1050" b="0" i="0" dirty="0" smtClean="0">
                          <a:latin typeface="+mj-lt"/>
                        </a:rPr>
                        <a:t>Legally Separated</a:t>
                      </a:r>
                      <a:r>
                        <a:rPr lang="en-US" sz="1050" b="0" i="0" baseline="0" dirty="0" smtClean="0">
                          <a:latin typeface="+mj-lt"/>
                        </a:rPr>
                        <a:t> or Divorced</a:t>
                      </a:r>
                      <a:endParaRPr lang="en-US" sz="1050" b="0" i="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b="0" dirty="0" smtClean="0">
                          <a:latin typeface="+mj-lt"/>
                        </a:rPr>
                        <a:t>Court Documents </a:t>
                      </a:r>
                      <a:endParaRPr lang="en-US" sz="105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773219380"/>
              </p:ext>
            </p:extLst>
          </p:nvPr>
        </p:nvGraphicFramePr>
        <p:xfrm>
          <a:off x="4724400" y="1981200"/>
          <a:ext cx="4114800" cy="2700020"/>
        </p:xfrm>
        <a:graphic>
          <a:graphicData uri="http://schemas.openxmlformats.org/drawingml/2006/table">
            <a:tbl>
              <a:tblPr firstRow="1" bandRow="1">
                <a:tableStyleId>{69CF1AB2-1976-4502-BF36-3FF5EA218861}</a:tableStyleId>
              </a:tblPr>
              <a:tblGrid>
                <a:gridCol w="2057400"/>
                <a:gridCol w="2057400"/>
              </a:tblGrid>
              <a:tr h="294640">
                <a:tc>
                  <a:txBody>
                    <a:bodyPr/>
                    <a:lstStyle/>
                    <a:p>
                      <a:pPr algn="ctr"/>
                      <a:r>
                        <a:rPr lang="en-US" sz="1050" b="0" dirty="0" smtClean="0">
                          <a:latin typeface="+mj-lt"/>
                        </a:rPr>
                        <a:t>Biological</a:t>
                      </a:r>
                      <a:endParaRPr lang="en-US" sz="1050" b="0" dirty="0">
                        <a:latin typeface="+mj-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050" b="0" dirty="0" smtClean="0">
                          <a:latin typeface="+mj-lt"/>
                        </a:rPr>
                        <a:t>Birth Certificate</a:t>
                      </a:r>
                      <a:endParaRPr lang="en-US" sz="1050" b="0" dirty="0">
                        <a:latin typeface="+mj-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US" sz="1050" b="0" dirty="0" smtClean="0">
                          <a:latin typeface="+mj-lt"/>
                        </a:rPr>
                        <a:t>Adopted</a:t>
                      </a:r>
                      <a:endParaRPr lang="en-US" sz="1050" b="0" dirty="0">
                        <a:latin typeface="+mj-lt"/>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1050" b="0" dirty="0" smtClean="0">
                          <a:latin typeface="+mj-lt"/>
                        </a:rPr>
                        <a:t>Court</a:t>
                      </a:r>
                      <a:r>
                        <a:rPr lang="en-US" sz="1050" b="0" baseline="0" dirty="0" smtClean="0">
                          <a:latin typeface="+mj-lt"/>
                        </a:rPr>
                        <a:t> Documents; Modified Birth Certificate</a:t>
                      </a:r>
                      <a:endParaRPr lang="en-US" sz="1050" b="0" dirty="0">
                        <a:latin typeface="+mj-lt"/>
                      </a:endParaRPr>
                    </a:p>
                  </a:txBody>
                  <a:tcPr anchor="ctr">
                    <a:lnR w="12700" cap="flat" cmpd="sng" algn="ctr">
                      <a:solidFill>
                        <a:schemeClr val="tx1"/>
                      </a:solidFill>
                      <a:prstDash val="solid"/>
                      <a:round/>
                      <a:headEnd type="none" w="med" len="med"/>
                      <a:tailEnd type="none" w="med" len="med"/>
                    </a:lnR>
                  </a:tcPr>
                </a:tc>
              </a:tr>
              <a:tr h="370840">
                <a:tc>
                  <a:txBody>
                    <a:bodyPr/>
                    <a:lstStyle/>
                    <a:p>
                      <a:pPr algn="ctr"/>
                      <a:r>
                        <a:rPr lang="en-US" sz="1050" b="0" dirty="0" smtClean="0">
                          <a:latin typeface="+mj-lt"/>
                        </a:rPr>
                        <a:t>Stepchild</a:t>
                      </a:r>
                      <a:endParaRPr lang="en-US" sz="105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050" b="0" dirty="0" smtClean="0">
                          <a:latin typeface="+mj-lt"/>
                        </a:rPr>
                        <a:t>Birth Certificate</a:t>
                      </a:r>
                      <a:endParaRPr lang="en-US" sz="105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1050" b="0" dirty="0" smtClean="0">
                          <a:latin typeface="+mj-lt"/>
                        </a:rPr>
                        <a:t>Stepchild                          (Spouse not on the plan)</a:t>
                      </a:r>
                      <a:endParaRPr lang="en-US" sz="105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050" b="0" dirty="0" smtClean="0">
                          <a:latin typeface="+mj-lt"/>
                        </a:rPr>
                        <a:t>Birth Certificate</a:t>
                      </a:r>
                      <a:r>
                        <a:rPr lang="en-US" sz="1050" b="0" baseline="0" dirty="0" smtClean="0">
                          <a:latin typeface="+mj-lt"/>
                        </a:rPr>
                        <a:t> showing spouse as parent</a:t>
                      </a:r>
                      <a:endParaRPr lang="en-US" sz="1050" b="0" dirty="0" smtClean="0">
                        <a:latin typeface="+mj-lt"/>
                      </a:endParaRPr>
                    </a:p>
                    <a:p>
                      <a:pPr algn="ctr"/>
                      <a:r>
                        <a:rPr lang="en-US" sz="1050" b="0" dirty="0" smtClean="0">
                          <a:latin typeface="+mj-lt"/>
                        </a:rPr>
                        <a:t>AND</a:t>
                      </a:r>
                    </a:p>
                    <a:p>
                      <a:pPr algn="ctr"/>
                      <a:r>
                        <a:rPr lang="en-US" sz="1050" b="0" dirty="0" smtClean="0">
                          <a:latin typeface="+mj-lt"/>
                        </a:rPr>
                        <a:t>Will </a:t>
                      </a:r>
                      <a:r>
                        <a:rPr lang="en-US" sz="1050" b="0" baseline="0" dirty="0" smtClean="0">
                          <a:latin typeface="+mj-lt"/>
                        </a:rPr>
                        <a:t>also need to provide spouse documentation (see left-hand columns)</a:t>
                      </a:r>
                      <a:endParaRPr lang="en-US" sz="1050" b="0" dirty="0" smtClean="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1050" b="0" dirty="0" smtClean="0">
                          <a:latin typeface="+mj-lt"/>
                        </a:rPr>
                        <a:t>Foster child;</a:t>
                      </a:r>
                      <a:r>
                        <a:rPr lang="en-US" sz="1050" b="0" baseline="0" dirty="0" smtClean="0">
                          <a:latin typeface="+mj-lt"/>
                        </a:rPr>
                        <a:t> Legal Guardianship</a:t>
                      </a:r>
                      <a:endParaRPr lang="en-US" sz="105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j-lt"/>
                          <a:ea typeface="+mn-ea"/>
                          <a:cs typeface="+mn-cs"/>
                        </a:rPr>
                        <a:t>Court Documents</a:t>
                      </a:r>
                    </a:p>
                    <a:p>
                      <a:pPr algn="ctr"/>
                      <a:endParaRPr lang="en-US" sz="105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4028142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152400"/>
            <a:ext cx="8540750" cy="533400"/>
          </a:xfrm>
        </p:spPr>
        <p:txBody>
          <a:bodyPr/>
          <a:lstStyle/>
          <a:p>
            <a:r>
              <a:rPr lang="en-US" sz="3200" dirty="0">
                <a:solidFill>
                  <a:schemeClr val="tx1"/>
                </a:solidFill>
              </a:rPr>
              <a:t>What support is available to </a:t>
            </a:r>
            <a:r>
              <a:rPr lang="en-US" sz="3200" dirty="0" smtClean="0">
                <a:solidFill>
                  <a:schemeClr val="tx1"/>
                </a:solidFill>
              </a:rPr>
              <a:t>participants</a:t>
            </a:r>
            <a:r>
              <a:rPr lang="en-US" sz="3200" dirty="0">
                <a:solidFill>
                  <a:schemeClr val="tx1"/>
                </a:solidFill>
              </a:rPr>
              <a:t>?</a:t>
            </a:r>
          </a:p>
        </p:txBody>
      </p:sp>
      <p:sp>
        <p:nvSpPr>
          <p:cNvPr id="4" name="Date Placeholder 3"/>
          <p:cNvSpPr>
            <a:spLocks noGrp="1"/>
          </p:cNvSpPr>
          <p:nvPr>
            <p:ph type="dt" sz="half" idx="11"/>
          </p:nvPr>
        </p:nvSpPr>
        <p:spPr/>
        <p:txBody>
          <a:bodyPr/>
          <a:lstStyle/>
          <a:p>
            <a:pPr>
              <a:defRPr/>
            </a:pPr>
            <a:fld id="{38DFB9A5-FD89-43A8-AF69-02D38E864A86}" type="datetime4">
              <a:rPr lang="en-US" smtClean="0"/>
              <a:t>January 4, 2016</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5</a:t>
            </a:fld>
            <a:endParaRPr lang="en-US" kern="1200" dirty="0"/>
          </a:p>
        </p:txBody>
      </p:sp>
      <p:graphicFrame>
        <p:nvGraphicFramePr>
          <p:cNvPr id="9" name="Table 8"/>
          <p:cNvGraphicFramePr>
            <a:graphicFrameLocks noGrp="1"/>
          </p:cNvGraphicFramePr>
          <p:nvPr>
            <p:extLst>
              <p:ext uri="{D42A27DB-BD31-4B8C-83A1-F6EECF244321}">
                <p14:modId xmlns:p14="http://schemas.microsoft.com/office/powerpoint/2010/main" val="1186436899"/>
              </p:ext>
            </p:extLst>
          </p:nvPr>
        </p:nvGraphicFramePr>
        <p:xfrm>
          <a:off x="457200" y="1142998"/>
          <a:ext cx="8153400" cy="4114800"/>
        </p:xfrm>
        <a:graphic>
          <a:graphicData uri="http://schemas.openxmlformats.org/drawingml/2006/table">
            <a:tbl>
              <a:tblPr firstRow="1" bandRow="1">
                <a:tableStyleId>{5C22544A-7EE6-4342-B048-85BDC9FD1C3A}</a:tableStyleId>
              </a:tblPr>
              <a:tblGrid>
                <a:gridCol w="4076700"/>
                <a:gridCol w="4076700"/>
              </a:tblGrid>
              <a:tr h="40712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u="sng" kern="0" dirty="0" smtClean="0">
                          <a:solidFill>
                            <a:prstClr val="black"/>
                          </a:solidFill>
                          <a:latin typeface="+mn-lt"/>
                        </a:rPr>
                        <a:t>Xerox</a:t>
                      </a:r>
                      <a:r>
                        <a:rPr lang="en-US" sz="2200" b="0" u="sng" kern="0" baseline="0" dirty="0" smtClean="0">
                          <a:solidFill>
                            <a:prstClr val="black"/>
                          </a:solidFill>
                          <a:latin typeface="+mn-lt"/>
                        </a:rPr>
                        <a:t> HR Solutions </a:t>
                      </a:r>
                      <a:r>
                        <a:rPr lang="en-US" sz="2200" b="0" u="sng" kern="0" dirty="0" smtClean="0">
                          <a:solidFill>
                            <a:prstClr val="black"/>
                          </a:solidFill>
                          <a:latin typeface="+mn-lt"/>
                        </a:rPr>
                        <a:t>Service</a:t>
                      </a:r>
                      <a:r>
                        <a:rPr lang="en-US" sz="2200" u="sng" kern="0" dirty="0" smtClean="0">
                          <a:solidFill>
                            <a:prstClr val="black"/>
                          </a:solidFill>
                          <a:latin typeface="+mn-lt"/>
                        </a:rPr>
                        <a:t> </a:t>
                      </a:r>
                      <a:r>
                        <a:rPr lang="en-US" sz="2200" b="0" u="sng" kern="0" dirty="0" smtClean="0">
                          <a:solidFill>
                            <a:prstClr val="black"/>
                          </a:solidFill>
                          <a:latin typeface="+mn-lt"/>
                        </a:rPr>
                        <a:t>Center</a:t>
                      </a:r>
                      <a:r>
                        <a:rPr lang="en-US" sz="2200" u="sng" kern="0" dirty="0" smtClean="0">
                          <a:solidFill>
                            <a:prstClr val="black"/>
                          </a:solidFill>
                          <a:latin typeface="+mn-lt"/>
                        </a:rPr>
                        <a:t> </a:t>
                      </a:r>
                      <a:r>
                        <a:rPr lang="en-US" sz="2200" b="0" u="sng" kern="0" dirty="0" smtClean="0">
                          <a:solidFill>
                            <a:prstClr val="black"/>
                          </a:solidFill>
                          <a:latin typeface="+mn-lt"/>
                        </a:rPr>
                        <a:t>Highlights</a:t>
                      </a:r>
                    </a:p>
                  </a:txBody>
                  <a:tcPr anchor="ctr"/>
                </a:tc>
                <a:tc hMerge="1">
                  <a:txBody>
                    <a:bodyPr/>
                    <a:lstStyle/>
                    <a:p>
                      <a:endParaRPr lang="en-US" dirty="0"/>
                    </a:p>
                  </a:txBody>
                  <a:tcPr/>
                </a:tc>
              </a:tr>
              <a:tr h="407126">
                <a:tc>
                  <a:txBody>
                    <a:bodyPr/>
                    <a:lstStyle/>
                    <a:p>
                      <a:pPr marL="285750" indent="-285750">
                        <a:buFont typeface="Wingdings" pitchFamily="2" charset="2"/>
                        <a:buChar char="Ø"/>
                      </a:pPr>
                      <a:r>
                        <a:rPr lang="en-US" sz="1600" dirty="0" smtClean="0"/>
                        <a:t>100% dedicated</a:t>
                      </a:r>
                      <a:r>
                        <a:rPr lang="en-US" sz="1600" baseline="0" dirty="0" smtClean="0"/>
                        <a:t> to Dependent Eligibility Verification</a:t>
                      </a:r>
                      <a:endParaRPr lang="en-US" sz="1600" dirty="0"/>
                    </a:p>
                  </a:txBody>
                  <a:tcPr anchor="ctr"/>
                </a:tc>
                <a:tc>
                  <a:txBody>
                    <a:bodyPr/>
                    <a:lstStyle/>
                    <a:p>
                      <a:pPr marL="285750" indent="-285750">
                        <a:buFont typeface="Wingdings" pitchFamily="2" charset="2"/>
                        <a:buChar char="Ø"/>
                      </a:pPr>
                      <a:r>
                        <a:rPr lang="en-US" sz="1600" dirty="0" smtClean="0"/>
                        <a:t>Spanish</a:t>
                      </a:r>
                      <a:r>
                        <a:rPr lang="en-US" sz="1600" baseline="0" dirty="0" smtClean="0"/>
                        <a:t> speaking agents available</a:t>
                      </a:r>
                      <a:endParaRPr lang="en-US" sz="1600" dirty="0"/>
                    </a:p>
                  </a:txBody>
                  <a:tcPr anchor="ctr"/>
                </a:tc>
              </a:tr>
              <a:tr h="407126">
                <a:tc>
                  <a:txBody>
                    <a:bodyPr/>
                    <a:lstStyle/>
                    <a:p>
                      <a:pPr marL="285750" indent="-285750">
                        <a:buFont typeface="Wingdings" pitchFamily="2" charset="2"/>
                        <a:buChar char="Ø"/>
                      </a:pPr>
                      <a:r>
                        <a:rPr lang="en-US" sz="1600" dirty="0" smtClean="0"/>
                        <a:t>Trained, experienced</a:t>
                      </a:r>
                      <a:r>
                        <a:rPr lang="en-US" sz="1600" baseline="0" dirty="0" smtClean="0"/>
                        <a:t> Service Center team members</a:t>
                      </a:r>
                    </a:p>
                    <a:p>
                      <a:pPr marL="0" indent="0">
                        <a:buFont typeface="Wingdings" pitchFamily="2" charset="2"/>
                        <a:buNone/>
                      </a:pPr>
                      <a:endParaRPr lang="en-US" sz="1600" baseline="0" dirty="0" smtClean="0"/>
                    </a:p>
                    <a:p>
                      <a:pPr marL="285750" indent="-285750">
                        <a:buFont typeface="Arial" pitchFamily="34" charset="0"/>
                        <a:buChar char="•"/>
                      </a:pPr>
                      <a:r>
                        <a:rPr lang="en-US" sz="1600" dirty="0" smtClean="0"/>
                        <a:t>Standard training: HIPAA, ERISA, State and Federal regulatory</a:t>
                      </a:r>
                      <a:r>
                        <a:rPr lang="en-US" sz="1600" baseline="0" dirty="0" smtClean="0"/>
                        <a:t> guidelines (common law marriage etc.)</a:t>
                      </a:r>
                    </a:p>
                    <a:p>
                      <a:pPr marL="0" indent="0">
                        <a:buFont typeface="Arial" pitchFamily="34" charset="0"/>
                        <a:buNone/>
                      </a:pPr>
                      <a:endParaRPr lang="en-US" sz="1600" baseline="0" dirty="0" smtClean="0"/>
                    </a:p>
                    <a:p>
                      <a:pPr marL="285750" indent="-285750">
                        <a:buFont typeface="Arial" pitchFamily="34" charset="0"/>
                        <a:buChar char="•"/>
                      </a:pPr>
                      <a:r>
                        <a:rPr lang="en-US" sz="1600" dirty="0" smtClean="0"/>
                        <a:t>EHA </a:t>
                      </a:r>
                      <a:r>
                        <a:rPr lang="en-US" sz="1600" baseline="0" dirty="0" smtClean="0"/>
                        <a:t>specific training: SPD Guidelines, documentation requirements, etc.</a:t>
                      </a:r>
                    </a:p>
                    <a:p>
                      <a:pPr marL="285750" indent="-285750">
                        <a:buFont typeface="Arial" pitchFamily="34" charset="0"/>
                        <a:buChar char="•"/>
                      </a:pPr>
                      <a:endParaRPr lang="en-US" sz="1600" dirty="0"/>
                    </a:p>
                  </a:txBody>
                  <a:tcPr anchor="ctr"/>
                </a:tc>
                <a:tc>
                  <a:txBody>
                    <a:bodyPr/>
                    <a:lstStyle/>
                    <a:p>
                      <a:pPr marL="285750" indent="-285750">
                        <a:buFont typeface="Wingdings" pitchFamily="2" charset="2"/>
                        <a:buChar char="Ø"/>
                      </a:pPr>
                      <a:r>
                        <a:rPr lang="en-US" sz="1600" dirty="0" smtClean="0"/>
                        <a:t>Employee</a:t>
                      </a:r>
                      <a:r>
                        <a:rPr lang="en-US" sz="1600" baseline="0" dirty="0" smtClean="0"/>
                        <a:t> calls tracked using proprietary software (DADE)</a:t>
                      </a:r>
                    </a:p>
                    <a:p>
                      <a:pPr marL="0" indent="0">
                        <a:buFont typeface="Wingdings" pitchFamily="2" charset="2"/>
                        <a:buNone/>
                      </a:pPr>
                      <a:endParaRPr lang="en-US" sz="1600" baseline="0" dirty="0" smtClean="0"/>
                    </a:p>
                    <a:p>
                      <a:pPr marL="285750" indent="-285750">
                        <a:buFont typeface="Arial" pitchFamily="34" charset="0"/>
                        <a:buChar char="•"/>
                      </a:pPr>
                      <a:r>
                        <a:rPr lang="en-US" sz="1600" baseline="0" dirty="0" smtClean="0"/>
                        <a:t>Detailed notes logged for all employee calls</a:t>
                      </a:r>
                    </a:p>
                    <a:p>
                      <a:pPr marL="0" indent="0">
                        <a:buFont typeface="Arial" pitchFamily="34" charset="0"/>
                        <a:buNone/>
                      </a:pPr>
                      <a:endParaRPr lang="en-US" sz="1600" baseline="0" dirty="0" smtClean="0"/>
                    </a:p>
                    <a:p>
                      <a:pPr marL="0" indent="0">
                        <a:buFont typeface="Arial" pitchFamily="34" charset="0"/>
                        <a:buNone/>
                      </a:pPr>
                      <a:endParaRPr lang="en-US" sz="1600" baseline="0" dirty="0" smtClean="0"/>
                    </a:p>
                    <a:p>
                      <a:pPr marL="285750" indent="-285750">
                        <a:buFont typeface="Arial" pitchFamily="34" charset="0"/>
                        <a:buChar char="•"/>
                      </a:pPr>
                      <a:r>
                        <a:rPr lang="en-US" sz="1600" baseline="0" dirty="0" smtClean="0"/>
                        <a:t>Recording of calls for dispute and appeal purposes</a:t>
                      </a:r>
                      <a:endParaRPr lang="en-US" sz="1600" dirty="0"/>
                    </a:p>
                  </a:txBody>
                  <a:tcPr/>
                </a:tc>
              </a:tr>
              <a:tr h="407126">
                <a:tc>
                  <a:txBody>
                    <a:bodyPr/>
                    <a:lstStyle/>
                    <a:p>
                      <a:pPr marL="285750" indent="-285750">
                        <a:buFont typeface="Wingdings" pitchFamily="2" charset="2"/>
                        <a:buChar char="Ø"/>
                      </a:pPr>
                      <a:r>
                        <a:rPr lang="en-US" sz="1600" dirty="0" smtClean="0"/>
                        <a:t>Hours: Monday–Friday 8 a.m. to 8 p.m. and Saturday 9 a.m. to 2 p.m. ET.</a:t>
                      </a:r>
                      <a:endParaRPr lang="en-US" sz="1600" dirty="0"/>
                    </a:p>
                  </a:txBody>
                  <a:tcPr anchor="ctr"/>
                </a:tc>
                <a:tc>
                  <a:txBody>
                    <a:bodyPr/>
                    <a:lstStyle/>
                    <a:p>
                      <a:pPr marL="285750" indent="-285750">
                        <a:buFont typeface="Wingdings" pitchFamily="2" charset="2"/>
                        <a:buChar char="Ø"/>
                      </a:pPr>
                      <a:r>
                        <a:rPr lang="en-US" sz="1600" b="1" dirty="0" smtClean="0">
                          <a:solidFill>
                            <a:srgbClr val="FF0000"/>
                          </a:solidFill>
                        </a:rPr>
                        <a:t>Helpline</a:t>
                      </a:r>
                      <a:r>
                        <a:rPr lang="en-US" sz="1600" b="1" baseline="0" dirty="0" smtClean="0">
                          <a:solidFill>
                            <a:srgbClr val="FF0000"/>
                          </a:solidFill>
                        </a:rPr>
                        <a:t> Number </a:t>
                      </a:r>
                      <a:r>
                        <a:rPr lang="en-US" sz="1600" b="1" baseline="0" dirty="0" smtClean="0">
                          <a:solidFill>
                            <a:srgbClr val="FF0000"/>
                          </a:solidFill>
                        </a:rPr>
                        <a:t>1-855-874-8505</a:t>
                      </a:r>
                      <a:endParaRPr lang="en-US" sz="1600" b="1" dirty="0">
                        <a:solidFill>
                          <a:srgbClr val="FF0000"/>
                        </a:solidFill>
                      </a:endParaRPr>
                    </a:p>
                  </a:txBody>
                  <a:tcPr anchor="ctr"/>
                </a:tc>
              </a:tr>
            </a:tbl>
          </a:graphicData>
        </a:graphic>
      </p:graphicFrame>
    </p:spTree>
    <p:extLst>
      <p:ext uri="{BB962C8B-B14F-4D97-AF65-F5344CB8AC3E}">
        <p14:creationId xmlns:p14="http://schemas.microsoft.com/office/powerpoint/2010/main" val="3533945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a:defRPr/>
            </a:pPr>
            <a:fld id="{38DFB9A5-FD89-43A8-AF69-02D38E864A86}" type="datetime4">
              <a:rPr lang="en-US"/>
              <a:pPr>
                <a:defRPr/>
              </a:pPr>
              <a:t>January 4, 2016</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6</a:t>
            </a:fld>
            <a:endParaRPr lang="en-US" kern="1200" dirty="0"/>
          </a:p>
        </p:txBody>
      </p:sp>
      <p:sp>
        <p:nvSpPr>
          <p:cNvPr id="6" name="Text Box 37"/>
          <p:cNvSpPr txBox="1">
            <a:spLocks noChangeArrowheads="1"/>
          </p:cNvSpPr>
          <p:nvPr/>
        </p:nvSpPr>
        <p:spPr bwMode="auto">
          <a:xfrm>
            <a:off x="1374786" y="4331255"/>
            <a:ext cx="1154112" cy="7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100" b="1" u="sng" dirty="0" smtClean="0">
                <a:solidFill>
                  <a:prstClr val="black"/>
                </a:solidFill>
                <a:latin typeface="Arial" charset="0"/>
              </a:rPr>
              <a:t>5/31</a:t>
            </a:r>
          </a:p>
          <a:p>
            <a:pPr algn="ctr" fontAlgn="base">
              <a:spcBef>
                <a:spcPct val="50000"/>
              </a:spcBef>
              <a:spcAft>
                <a:spcPct val="0"/>
              </a:spcAft>
            </a:pPr>
            <a:r>
              <a:rPr lang="en-US" sz="1100" dirty="0" smtClean="0">
                <a:solidFill>
                  <a:prstClr val="black"/>
                </a:solidFill>
                <a:latin typeface="Arial" charset="0"/>
              </a:rPr>
              <a:t>  </a:t>
            </a:r>
            <a:r>
              <a:rPr lang="en-US" sz="900" dirty="0">
                <a:solidFill>
                  <a:prstClr val="black"/>
                </a:solidFill>
                <a:latin typeface="Arial" charset="0"/>
              </a:rPr>
              <a:t>POE Reminder Notice            (Home Mailing)</a:t>
            </a:r>
          </a:p>
        </p:txBody>
      </p:sp>
      <p:sp>
        <p:nvSpPr>
          <p:cNvPr id="9" name="Text Box 3"/>
          <p:cNvSpPr txBox="1">
            <a:spLocks noChangeArrowheads="1"/>
          </p:cNvSpPr>
          <p:nvPr/>
        </p:nvSpPr>
        <p:spPr bwMode="auto">
          <a:xfrm rot="10800000">
            <a:off x="722946" y="2019628"/>
            <a:ext cx="354013" cy="2667000"/>
          </a:xfrm>
          <a:prstGeom prst="rect">
            <a:avLst/>
          </a:prstGeom>
          <a:solidFill>
            <a:srgbClr val="C2C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68644" tIns="34322" rIns="68644" bIns="34322">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400" b="1" dirty="0">
                <a:solidFill>
                  <a:prstClr val="black"/>
                </a:solidFill>
                <a:latin typeface="Arial" charset="0"/>
              </a:rPr>
              <a:t>Employee Correspondence</a:t>
            </a:r>
          </a:p>
        </p:txBody>
      </p:sp>
      <p:sp>
        <p:nvSpPr>
          <p:cNvPr id="11" name="Text Box 16"/>
          <p:cNvSpPr txBox="1">
            <a:spLocks noChangeArrowheads="1"/>
          </p:cNvSpPr>
          <p:nvPr/>
        </p:nvSpPr>
        <p:spPr bwMode="auto">
          <a:xfrm rot="10800000">
            <a:off x="146992" y="838200"/>
            <a:ext cx="415628" cy="5486400"/>
          </a:xfrm>
          <a:prstGeom prst="rect">
            <a:avLst/>
          </a:prstGeom>
          <a:solidFill>
            <a:srgbClr val="C2C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68644" tIns="34322" rIns="68644" bIns="34322">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800" b="1" dirty="0" smtClean="0">
                <a:solidFill>
                  <a:prstClr val="black"/>
                </a:solidFill>
                <a:latin typeface="Arial" charset="0"/>
              </a:rPr>
              <a:t>Dependent </a:t>
            </a:r>
            <a:r>
              <a:rPr lang="en-US" sz="1800" b="1" dirty="0">
                <a:solidFill>
                  <a:prstClr val="black"/>
                </a:solidFill>
                <a:latin typeface="Arial" charset="0"/>
              </a:rPr>
              <a:t>Eligibility Verification</a:t>
            </a:r>
          </a:p>
        </p:txBody>
      </p:sp>
      <p:grpSp>
        <p:nvGrpSpPr>
          <p:cNvPr id="12" name="Group 46"/>
          <p:cNvGrpSpPr>
            <a:grpSpLocks/>
          </p:cNvGrpSpPr>
          <p:nvPr/>
        </p:nvGrpSpPr>
        <p:grpSpPr bwMode="auto">
          <a:xfrm>
            <a:off x="1200029" y="1163683"/>
            <a:ext cx="7890698" cy="692838"/>
            <a:chOff x="962025" y="2956862"/>
            <a:chExt cx="6681790" cy="692838"/>
          </a:xfrm>
        </p:grpSpPr>
        <p:cxnSp>
          <p:nvCxnSpPr>
            <p:cNvPr id="13" name="Straight Connector 12"/>
            <p:cNvCxnSpPr/>
            <p:nvPr/>
          </p:nvCxnSpPr>
          <p:spPr bwMode="auto">
            <a:xfrm flipV="1">
              <a:off x="1881618" y="3272213"/>
              <a:ext cx="5762197" cy="16632"/>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Oval 8"/>
            <p:cNvSpPr>
              <a:spLocks noChangeArrowheads="1"/>
            </p:cNvSpPr>
            <p:nvPr/>
          </p:nvSpPr>
          <p:spPr bwMode="auto">
            <a:xfrm>
              <a:off x="962025" y="2956862"/>
              <a:ext cx="1274661" cy="641350"/>
            </a:xfrm>
            <a:prstGeom prst="ellipse">
              <a:avLst/>
            </a:prstGeom>
            <a:solidFill>
              <a:schemeClr val="tx2"/>
            </a:solidFill>
            <a:ln w="9525">
              <a:solidFill>
                <a:schemeClr val="tx1"/>
              </a:solidFill>
              <a:round/>
              <a:headEnd/>
              <a:tailEnd/>
            </a:ln>
            <a:effectLst/>
          </p:spPr>
          <p:txBody>
            <a:bodyPr wrap="none" anchor="ctr"/>
            <a:lstStyle/>
            <a:p>
              <a:pPr algn="ctr" fontAlgn="base">
                <a:spcBef>
                  <a:spcPct val="0"/>
                </a:spcBef>
                <a:spcAft>
                  <a:spcPct val="0"/>
                </a:spcAft>
                <a:defRPr/>
              </a:pPr>
              <a:r>
                <a:rPr lang="en-US" sz="1600" b="1" dirty="0" smtClean="0">
                  <a:solidFill>
                    <a:prstClr val="white"/>
                  </a:solidFill>
                  <a:latin typeface="+mn-lt"/>
                </a:rPr>
                <a:t>May</a:t>
              </a:r>
              <a:endParaRPr lang="en-US" sz="1600" b="1" dirty="0">
                <a:solidFill>
                  <a:prstClr val="white"/>
                </a:solidFill>
                <a:latin typeface="+mn-lt"/>
              </a:endParaRPr>
            </a:p>
          </p:txBody>
        </p:sp>
        <p:sp>
          <p:nvSpPr>
            <p:cNvPr id="16" name="Oval 21"/>
            <p:cNvSpPr>
              <a:spLocks noChangeArrowheads="1"/>
            </p:cNvSpPr>
            <p:nvPr/>
          </p:nvSpPr>
          <p:spPr bwMode="auto">
            <a:xfrm>
              <a:off x="2576612" y="3019549"/>
              <a:ext cx="1416050" cy="611188"/>
            </a:xfrm>
            <a:prstGeom prst="ellipse">
              <a:avLst/>
            </a:prstGeom>
            <a:solidFill>
              <a:schemeClr val="tx2"/>
            </a:solidFill>
            <a:ln w="9525">
              <a:solidFill>
                <a:schemeClr val="tx1"/>
              </a:solidFill>
              <a:round/>
              <a:headEnd/>
              <a:tailEnd/>
            </a:ln>
            <a:effectLst/>
          </p:spPr>
          <p:txBody>
            <a:bodyPr wrap="none" anchor="ctr"/>
            <a:lstStyle/>
            <a:p>
              <a:pPr algn="ctr" fontAlgn="base">
                <a:spcBef>
                  <a:spcPct val="0"/>
                </a:spcBef>
                <a:spcAft>
                  <a:spcPct val="0"/>
                </a:spcAft>
                <a:defRPr/>
              </a:pPr>
              <a:r>
                <a:rPr lang="en-US" sz="1600" b="1" dirty="0" smtClean="0">
                  <a:solidFill>
                    <a:prstClr val="white"/>
                  </a:solidFill>
                  <a:latin typeface="+mn-lt"/>
                </a:rPr>
                <a:t>June</a:t>
              </a:r>
              <a:endParaRPr lang="en-US" sz="1600" b="1" dirty="0">
                <a:solidFill>
                  <a:prstClr val="white"/>
                </a:solidFill>
                <a:latin typeface="+mn-lt"/>
              </a:endParaRPr>
            </a:p>
          </p:txBody>
        </p:sp>
        <p:sp>
          <p:nvSpPr>
            <p:cNvPr id="17" name="Oval 24"/>
            <p:cNvSpPr>
              <a:spLocks noChangeArrowheads="1"/>
            </p:cNvSpPr>
            <p:nvPr/>
          </p:nvSpPr>
          <p:spPr bwMode="auto">
            <a:xfrm>
              <a:off x="4391026" y="3008350"/>
              <a:ext cx="1373187" cy="641350"/>
            </a:xfrm>
            <a:prstGeom prst="ellipse">
              <a:avLst/>
            </a:prstGeom>
            <a:solidFill>
              <a:schemeClr val="tx2"/>
            </a:solidFill>
            <a:ln w="9525">
              <a:solidFill>
                <a:schemeClr val="tx1"/>
              </a:solidFill>
              <a:round/>
              <a:headEnd/>
              <a:tailEnd/>
            </a:ln>
            <a:effectLst/>
          </p:spPr>
          <p:txBody>
            <a:bodyPr wrap="none" anchor="ctr"/>
            <a:lstStyle/>
            <a:p>
              <a:pPr algn="ctr" fontAlgn="base">
                <a:spcBef>
                  <a:spcPct val="0"/>
                </a:spcBef>
                <a:spcAft>
                  <a:spcPct val="0"/>
                </a:spcAft>
                <a:defRPr/>
              </a:pPr>
              <a:r>
                <a:rPr lang="en-US" sz="1600" b="1" dirty="0" smtClean="0">
                  <a:solidFill>
                    <a:prstClr val="white"/>
                  </a:solidFill>
                  <a:latin typeface="+mn-lt"/>
                </a:rPr>
                <a:t>July</a:t>
              </a:r>
              <a:endParaRPr lang="en-US" sz="1600" b="1" dirty="0">
                <a:solidFill>
                  <a:prstClr val="white"/>
                </a:solidFill>
                <a:latin typeface="+mn-lt"/>
              </a:endParaRPr>
            </a:p>
          </p:txBody>
        </p:sp>
        <p:sp>
          <p:nvSpPr>
            <p:cNvPr id="18" name="Oval 27"/>
            <p:cNvSpPr>
              <a:spLocks noChangeArrowheads="1"/>
            </p:cNvSpPr>
            <p:nvPr/>
          </p:nvSpPr>
          <p:spPr bwMode="auto">
            <a:xfrm>
              <a:off x="6303965" y="2993738"/>
              <a:ext cx="1339850" cy="612775"/>
            </a:xfrm>
            <a:prstGeom prst="ellipse">
              <a:avLst/>
            </a:prstGeom>
            <a:solidFill>
              <a:schemeClr val="tx2"/>
            </a:solidFill>
            <a:ln w="9525">
              <a:solidFill>
                <a:schemeClr val="tx1"/>
              </a:solidFill>
              <a:round/>
              <a:headEnd/>
              <a:tailEnd/>
            </a:ln>
            <a:effectLst/>
          </p:spPr>
          <p:txBody>
            <a:bodyPr wrap="none" anchor="ctr"/>
            <a:lstStyle/>
            <a:p>
              <a:pPr algn="ctr" fontAlgn="base">
                <a:spcBef>
                  <a:spcPct val="0"/>
                </a:spcBef>
                <a:spcAft>
                  <a:spcPct val="0"/>
                </a:spcAft>
                <a:defRPr/>
              </a:pPr>
              <a:r>
                <a:rPr lang="en-US" sz="1600" b="1" dirty="0" smtClean="0">
                  <a:solidFill>
                    <a:prstClr val="white"/>
                  </a:solidFill>
                  <a:latin typeface="+mn-lt"/>
                </a:rPr>
                <a:t>August</a:t>
              </a:r>
              <a:endParaRPr lang="en-US" sz="1600" b="1" dirty="0">
                <a:solidFill>
                  <a:prstClr val="white"/>
                </a:solidFill>
                <a:latin typeface="+mn-lt"/>
              </a:endParaRPr>
            </a:p>
          </p:txBody>
        </p:sp>
      </p:grpSp>
      <p:sp>
        <p:nvSpPr>
          <p:cNvPr id="20" name="Text Box 35"/>
          <p:cNvSpPr txBox="1">
            <a:spLocks noChangeArrowheads="1"/>
          </p:cNvSpPr>
          <p:nvPr/>
        </p:nvSpPr>
        <p:spPr bwMode="auto">
          <a:xfrm>
            <a:off x="2111986" y="5335542"/>
            <a:ext cx="53340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endParaRPr lang="en-US" sz="900" i="1" dirty="0">
              <a:solidFill>
                <a:prstClr val="black"/>
              </a:solidFill>
              <a:latin typeface="Arial" charset="0"/>
            </a:endParaRPr>
          </a:p>
          <a:p>
            <a:pPr eaLnBrk="1" fontAlgn="base" hangingPunct="1">
              <a:spcBef>
                <a:spcPct val="50000"/>
              </a:spcBef>
              <a:spcAft>
                <a:spcPct val="0"/>
              </a:spcAft>
            </a:pPr>
            <a:r>
              <a:rPr lang="en-US" sz="900" i="1" dirty="0" smtClean="0">
                <a:solidFill>
                  <a:prstClr val="black"/>
                </a:solidFill>
                <a:latin typeface="Arial" charset="0"/>
              </a:rPr>
              <a:t>*Participation </a:t>
            </a:r>
            <a:r>
              <a:rPr lang="en-US" sz="900" i="1" dirty="0">
                <a:solidFill>
                  <a:prstClr val="black"/>
                </a:solidFill>
                <a:latin typeface="Arial" charset="0"/>
              </a:rPr>
              <a:t>Complete or Incomplete Response notice sent within 3-5 days of member response</a:t>
            </a:r>
          </a:p>
        </p:txBody>
      </p:sp>
      <p:sp>
        <p:nvSpPr>
          <p:cNvPr id="21" name="Rectangle 39"/>
          <p:cNvSpPr>
            <a:spLocks noChangeArrowheads="1"/>
          </p:cNvSpPr>
          <p:nvPr/>
        </p:nvSpPr>
        <p:spPr bwMode="auto">
          <a:xfrm>
            <a:off x="0" y="0"/>
            <a:ext cx="9144000" cy="1066710"/>
          </a:xfrm>
          <a:prstGeom prst="rect">
            <a:avLst/>
          </a:prstGeom>
          <a:solidFill>
            <a:schemeClr val="tx2"/>
          </a:solidFill>
          <a:ln>
            <a:noFill/>
          </a:ln>
          <a:extLst/>
        </p:spPr>
        <p:txBody>
          <a:bodyPr wrap="none" anchor="ctr"/>
          <a:lstStyle/>
          <a:p>
            <a:pPr algn="ctr" fontAlgn="base">
              <a:spcBef>
                <a:spcPct val="0"/>
              </a:spcBef>
              <a:spcAft>
                <a:spcPct val="0"/>
              </a:spcAft>
            </a:pPr>
            <a:r>
              <a:rPr lang="en-US" sz="2000" b="1" dirty="0" smtClean="0">
                <a:solidFill>
                  <a:prstClr val="white"/>
                </a:solidFill>
                <a:latin typeface="+mn-lt"/>
              </a:rPr>
              <a:t>Example of An Audit Timeline</a:t>
            </a:r>
          </a:p>
          <a:p>
            <a:pPr algn="ctr" fontAlgn="base">
              <a:spcBef>
                <a:spcPct val="0"/>
              </a:spcBef>
              <a:spcAft>
                <a:spcPct val="0"/>
              </a:spcAft>
            </a:pPr>
            <a:r>
              <a:rPr lang="en-US" b="1" i="1" dirty="0" smtClean="0">
                <a:solidFill>
                  <a:prstClr val="white"/>
                </a:solidFill>
                <a:latin typeface="+mn-lt"/>
              </a:rPr>
              <a:t>*</a:t>
            </a:r>
            <a:r>
              <a:rPr lang="en-US" sz="1200" b="1" i="1" dirty="0" smtClean="0">
                <a:solidFill>
                  <a:prstClr val="white"/>
                </a:solidFill>
                <a:latin typeface="+mn-lt"/>
              </a:rPr>
              <a:t>Members will receive similar time frames to complete audits – example below highlights dates that may apply to dependents</a:t>
            </a:r>
          </a:p>
          <a:p>
            <a:pPr algn="ctr" fontAlgn="base">
              <a:spcBef>
                <a:spcPct val="0"/>
              </a:spcBef>
              <a:spcAft>
                <a:spcPct val="0"/>
              </a:spcAft>
            </a:pPr>
            <a:r>
              <a:rPr lang="en-US" sz="1200" b="1" i="1" dirty="0" smtClean="0">
                <a:solidFill>
                  <a:prstClr val="white"/>
                </a:solidFill>
                <a:latin typeface="+mn-lt"/>
              </a:rPr>
              <a:t>added to coverage January-March </a:t>
            </a:r>
            <a:endParaRPr lang="en-US" sz="1200" b="1" i="1" dirty="0">
              <a:solidFill>
                <a:prstClr val="white"/>
              </a:solidFill>
              <a:latin typeface="+mn-lt"/>
            </a:endParaRPr>
          </a:p>
        </p:txBody>
      </p:sp>
      <p:sp>
        <p:nvSpPr>
          <p:cNvPr id="22" name="AutoShape 40"/>
          <p:cNvSpPr>
            <a:spLocks noChangeArrowheads="1"/>
          </p:cNvSpPr>
          <p:nvPr/>
        </p:nvSpPr>
        <p:spPr bwMode="auto">
          <a:xfrm>
            <a:off x="7585620" y="2136500"/>
            <a:ext cx="1398807" cy="1210083"/>
          </a:xfrm>
          <a:prstGeom prst="octagon">
            <a:avLst>
              <a:gd name="adj" fmla="val 29287"/>
            </a:avLst>
          </a:prstGeom>
          <a:solidFill>
            <a:srgbClr val="E41F1F"/>
          </a:solidFill>
          <a:ln w="38100">
            <a:solidFill>
              <a:schemeClr val="tx1"/>
            </a:solidFill>
            <a:miter lim="800000"/>
            <a:headEnd/>
            <a:tailEnd/>
          </a:ln>
        </p:spPr>
        <p:txBody>
          <a:bodyPr anchor="ctr"/>
          <a:lstStyle/>
          <a:p>
            <a:pPr algn="ctr" fontAlgn="base">
              <a:spcBef>
                <a:spcPct val="0"/>
              </a:spcBef>
              <a:spcAft>
                <a:spcPct val="0"/>
              </a:spcAft>
            </a:pPr>
            <a:r>
              <a:rPr lang="en-US" sz="1100" b="1" u="sng" dirty="0">
                <a:solidFill>
                  <a:prstClr val="white"/>
                </a:solidFill>
                <a:latin typeface="+mn-lt"/>
              </a:rPr>
              <a:t>8</a:t>
            </a:r>
            <a:r>
              <a:rPr lang="en-US" sz="1100" b="1" u="sng" dirty="0" smtClean="0">
                <a:solidFill>
                  <a:prstClr val="white"/>
                </a:solidFill>
                <a:latin typeface="+mn-lt"/>
              </a:rPr>
              <a:t>/23</a:t>
            </a:r>
            <a:endParaRPr lang="en-US" sz="1100" b="1" u="sng" dirty="0">
              <a:solidFill>
                <a:prstClr val="white"/>
              </a:solidFill>
              <a:latin typeface="+mn-lt"/>
            </a:endParaRPr>
          </a:p>
          <a:p>
            <a:pPr algn="ctr" fontAlgn="base">
              <a:spcBef>
                <a:spcPct val="0"/>
              </a:spcBef>
              <a:spcAft>
                <a:spcPct val="0"/>
              </a:spcAft>
            </a:pPr>
            <a:r>
              <a:rPr lang="en-US" sz="900" b="1" dirty="0">
                <a:solidFill>
                  <a:prstClr val="white"/>
                </a:solidFill>
                <a:latin typeface="+mn-lt"/>
              </a:rPr>
              <a:t>Appeals Process </a:t>
            </a:r>
            <a:r>
              <a:rPr lang="en-US" sz="900" b="1" dirty="0" smtClean="0">
                <a:solidFill>
                  <a:prstClr val="white"/>
                </a:solidFill>
                <a:latin typeface="+mn-lt"/>
              </a:rPr>
              <a:t>Ends</a:t>
            </a:r>
          </a:p>
          <a:p>
            <a:pPr algn="ctr" fontAlgn="base">
              <a:spcBef>
                <a:spcPct val="0"/>
              </a:spcBef>
              <a:spcAft>
                <a:spcPct val="0"/>
              </a:spcAft>
            </a:pPr>
            <a:r>
              <a:rPr lang="en-US" sz="900" b="1" dirty="0" smtClean="0">
                <a:solidFill>
                  <a:prstClr val="white"/>
                </a:solidFill>
                <a:latin typeface="+mn-lt"/>
              </a:rPr>
              <a:t>(Approximately 60 days for appeals 6/24-8/23)</a:t>
            </a:r>
          </a:p>
        </p:txBody>
      </p:sp>
      <p:sp>
        <p:nvSpPr>
          <p:cNvPr id="24" name="Text Box 33"/>
          <p:cNvSpPr txBox="1">
            <a:spLocks noChangeArrowheads="1"/>
          </p:cNvSpPr>
          <p:nvPr/>
        </p:nvSpPr>
        <p:spPr bwMode="auto">
          <a:xfrm>
            <a:off x="1308905" y="2139482"/>
            <a:ext cx="1285875" cy="7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100" b="1" u="sng" dirty="0" smtClean="0">
                <a:solidFill>
                  <a:prstClr val="black"/>
                </a:solidFill>
                <a:latin typeface="Arial" charset="0"/>
              </a:rPr>
              <a:t>5/3</a:t>
            </a:r>
          </a:p>
          <a:p>
            <a:pPr algn="ctr" fontAlgn="base">
              <a:spcBef>
                <a:spcPct val="50000"/>
              </a:spcBef>
              <a:spcAft>
                <a:spcPct val="0"/>
              </a:spcAft>
            </a:pPr>
            <a:r>
              <a:rPr lang="en-US" sz="900" dirty="0" smtClean="0">
                <a:solidFill>
                  <a:prstClr val="black"/>
                </a:solidFill>
                <a:latin typeface="Arial" charset="0"/>
              </a:rPr>
              <a:t>Pre-Announcement </a:t>
            </a:r>
            <a:r>
              <a:rPr lang="en-US" sz="900" dirty="0">
                <a:solidFill>
                  <a:prstClr val="black"/>
                </a:solidFill>
                <a:latin typeface="Arial" charset="0"/>
              </a:rPr>
              <a:t>Postcard            (Home Mailing)</a:t>
            </a:r>
          </a:p>
        </p:txBody>
      </p:sp>
      <p:sp>
        <p:nvSpPr>
          <p:cNvPr id="26" name="Text Box 36"/>
          <p:cNvSpPr txBox="1">
            <a:spLocks noChangeArrowheads="1"/>
          </p:cNvSpPr>
          <p:nvPr/>
        </p:nvSpPr>
        <p:spPr bwMode="auto">
          <a:xfrm>
            <a:off x="5365724" y="2134996"/>
            <a:ext cx="1443037" cy="10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44" tIns="34322" rIns="68644" bIns="34322">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100" b="1" u="sng" dirty="0" smtClean="0">
                <a:solidFill>
                  <a:prstClr val="black"/>
                </a:solidFill>
                <a:latin typeface="Arial" charset="0"/>
              </a:rPr>
              <a:t>7/5</a:t>
            </a:r>
          </a:p>
          <a:p>
            <a:pPr algn="ctr" fontAlgn="base">
              <a:spcBef>
                <a:spcPct val="50000"/>
              </a:spcBef>
              <a:spcAft>
                <a:spcPct val="0"/>
              </a:spcAft>
            </a:pPr>
            <a:r>
              <a:rPr lang="en-US" sz="900" dirty="0" smtClean="0">
                <a:solidFill>
                  <a:prstClr val="black"/>
                </a:solidFill>
                <a:latin typeface="Arial" charset="0"/>
              </a:rPr>
              <a:t>Removal Notices</a:t>
            </a:r>
          </a:p>
          <a:p>
            <a:pPr algn="ctr" fontAlgn="base">
              <a:spcBef>
                <a:spcPct val="50000"/>
              </a:spcBef>
              <a:spcAft>
                <a:spcPct val="0"/>
              </a:spcAft>
            </a:pPr>
            <a:r>
              <a:rPr lang="en-US" sz="900" b="1" dirty="0" smtClean="0">
                <a:solidFill>
                  <a:srgbClr val="FF0000"/>
                </a:solidFill>
                <a:latin typeface="Arial" charset="0"/>
              </a:rPr>
              <a:t>(Term Date will be 6/30)</a:t>
            </a:r>
            <a:endParaRPr lang="en-US" sz="900" b="1" dirty="0">
              <a:solidFill>
                <a:srgbClr val="FF0000"/>
              </a:solidFill>
              <a:latin typeface="Arial" charset="0"/>
            </a:endParaRPr>
          </a:p>
          <a:p>
            <a:pPr algn="ctr" fontAlgn="base">
              <a:spcBef>
                <a:spcPct val="50000"/>
              </a:spcBef>
              <a:spcAft>
                <a:spcPct val="0"/>
              </a:spcAft>
            </a:pPr>
            <a:r>
              <a:rPr lang="en-US" sz="900" dirty="0" smtClean="0">
                <a:solidFill>
                  <a:prstClr val="black"/>
                </a:solidFill>
                <a:latin typeface="Arial" charset="0"/>
              </a:rPr>
              <a:t> for Non-Responders     </a:t>
            </a:r>
            <a:r>
              <a:rPr lang="en-US" sz="900" dirty="0">
                <a:solidFill>
                  <a:prstClr val="black"/>
                </a:solidFill>
                <a:latin typeface="Arial" charset="0"/>
              </a:rPr>
              <a:t>(Home Mailing)</a:t>
            </a:r>
          </a:p>
        </p:txBody>
      </p:sp>
      <p:sp>
        <p:nvSpPr>
          <p:cNvPr id="30" name="Text Box 38"/>
          <p:cNvSpPr txBox="1">
            <a:spLocks noChangeArrowheads="1"/>
          </p:cNvSpPr>
          <p:nvPr/>
        </p:nvSpPr>
        <p:spPr bwMode="auto">
          <a:xfrm>
            <a:off x="3322148" y="2138965"/>
            <a:ext cx="1241425" cy="584200"/>
          </a:xfrm>
          <a:prstGeom prst="rect">
            <a:avLst/>
          </a:prstGeom>
          <a:noFill/>
          <a:ln w="28575">
            <a:solidFill>
              <a:srgbClr val="E41F1F"/>
            </a:solidFill>
            <a:miter lim="800000"/>
            <a:headEnd/>
            <a:tailEnd/>
          </a:ln>
          <a:extLst>
            <a:ext uri="{909E8E84-426E-40DD-AFC4-6F175D3DCCD1}">
              <a14:hiddenFill xmlns:a14="http://schemas.microsoft.com/office/drawing/2010/main">
                <a:solidFill>
                  <a:srgbClr val="FFFFFF"/>
                </a:solidFill>
              </a14:hiddenFill>
            </a:ext>
          </a:extLst>
        </p:spPr>
        <p:txBody>
          <a:bodyPr lIns="68644" tIns="34322" rIns="68644" bIns="34322">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100" b="1" u="sng" dirty="0" smtClean="0">
                <a:solidFill>
                  <a:prstClr val="black"/>
                </a:solidFill>
                <a:latin typeface="Arial" charset="0"/>
              </a:rPr>
              <a:t>6/24</a:t>
            </a:r>
            <a:endParaRPr lang="en-US" sz="1100" b="1" u="sng" dirty="0">
              <a:solidFill>
                <a:prstClr val="black"/>
              </a:solidFill>
              <a:latin typeface="Arial" charset="0"/>
            </a:endParaRPr>
          </a:p>
          <a:p>
            <a:pPr algn="ctr" fontAlgn="base">
              <a:spcBef>
                <a:spcPct val="50000"/>
              </a:spcBef>
              <a:spcAft>
                <a:spcPct val="0"/>
              </a:spcAft>
            </a:pPr>
            <a:r>
              <a:rPr lang="en-US" sz="900" dirty="0">
                <a:solidFill>
                  <a:prstClr val="black"/>
                </a:solidFill>
                <a:latin typeface="Arial" charset="0"/>
              </a:rPr>
              <a:t>Postmark Date for POE Materials</a:t>
            </a:r>
          </a:p>
        </p:txBody>
      </p:sp>
      <p:sp>
        <p:nvSpPr>
          <p:cNvPr id="35" name="Text Box 36"/>
          <p:cNvSpPr txBox="1">
            <a:spLocks noChangeArrowheads="1"/>
          </p:cNvSpPr>
          <p:nvPr/>
        </p:nvSpPr>
        <p:spPr bwMode="auto">
          <a:xfrm>
            <a:off x="1308905" y="3197271"/>
            <a:ext cx="1285875" cy="9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100" b="1" u="sng" dirty="0" smtClean="0">
                <a:solidFill>
                  <a:prstClr val="black"/>
                </a:solidFill>
                <a:latin typeface="Arial" charset="0"/>
              </a:rPr>
              <a:t>5/10</a:t>
            </a:r>
            <a:r>
              <a:rPr lang="en-US" sz="1100" dirty="0" smtClean="0">
                <a:solidFill>
                  <a:prstClr val="black"/>
                </a:solidFill>
                <a:latin typeface="Arial" charset="0"/>
              </a:rPr>
              <a:t>                 </a:t>
            </a:r>
            <a:r>
              <a:rPr lang="en-US" sz="900" dirty="0" smtClean="0">
                <a:solidFill>
                  <a:prstClr val="black"/>
                </a:solidFill>
                <a:latin typeface="Arial" charset="0"/>
              </a:rPr>
              <a:t>POE (Proof of Eligibility)</a:t>
            </a:r>
            <a:r>
              <a:rPr lang="en-US" sz="1100" dirty="0" smtClean="0">
                <a:solidFill>
                  <a:prstClr val="black"/>
                </a:solidFill>
                <a:latin typeface="Arial" charset="0"/>
              </a:rPr>
              <a:t> </a:t>
            </a:r>
            <a:r>
              <a:rPr lang="en-US" sz="900" dirty="0">
                <a:solidFill>
                  <a:prstClr val="black"/>
                </a:solidFill>
                <a:latin typeface="Arial" charset="0"/>
              </a:rPr>
              <a:t>Initial Notice – Dependent and Spouse Verification  (Home Mailing)</a:t>
            </a:r>
          </a:p>
        </p:txBody>
      </p:sp>
      <p:sp>
        <p:nvSpPr>
          <p:cNvPr id="3" name="TextBox 2"/>
          <p:cNvSpPr txBox="1"/>
          <p:nvPr/>
        </p:nvSpPr>
        <p:spPr>
          <a:xfrm>
            <a:off x="7574901" y="3443556"/>
            <a:ext cx="1449387" cy="1431161"/>
          </a:xfrm>
          <a:prstGeom prst="rect">
            <a:avLst/>
          </a:prstGeom>
          <a:solidFill>
            <a:srgbClr val="FFFF00"/>
          </a:solidFill>
        </p:spPr>
        <p:txBody>
          <a:bodyPr wrap="square" tIns="91440" bIns="91440" rtlCol="0">
            <a:spAutoFit/>
          </a:bodyPr>
          <a:lstStyle/>
          <a:p>
            <a:r>
              <a:rPr lang="en-US" sz="900" dirty="0" smtClean="0">
                <a:solidFill>
                  <a:schemeClr val="tx1"/>
                </a:solidFill>
                <a:latin typeface="+mn-lt"/>
              </a:rPr>
              <a:t>*Please note that dependents will not actually be termed from coverage until appeals period is exhausted, however, the termination date will be retroactive (in this example back to 6/30)</a:t>
            </a:r>
          </a:p>
        </p:txBody>
      </p:sp>
    </p:spTree>
    <p:extLst>
      <p:ext uri="{BB962C8B-B14F-4D97-AF65-F5344CB8AC3E}">
        <p14:creationId xmlns:p14="http://schemas.microsoft.com/office/powerpoint/2010/main" val="3856907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a:defRPr/>
            </a:pPr>
            <a:fld id="{201DC59F-0429-47C1-B6AD-240147B4E178}" type="datetime4">
              <a:rPr lang="en-US" smtClean="0"/>
              <a:t>January 4, 2016</a:t>
            </a:fld>
            <a:endParaRPr lang="en-US" dirty="0"/>
          </a:p>
        </p:txBody>
      </p:sp>
      <p:sp>
        <p:nvSpPr>
          <p:cNvPr id="3" name="Slide Number Placeholder 2"/>
          <p:cNvSpPr>
            <a:spLocks noGrp="1"/>
          </p:cNvSpPr>
          <p:nvPr>
            <p:ph type="sldNum" sz="quarter" idx="12"/>
          </p:nvPr>
        </p:nvSpPr>
        <p:spPr/>
        <p:txBody>
          <a:bodyPr/>
          <a:lstStyle/>
          <a:p>
            <a:pPr>
              <a:defRPr/>
            </a:pPr>
            <a:fld id="{E1D595FC-F028-4FCC-AFEC-89B5670DA7CD}" type="slidenum">
              <a:rPr lang="en-US" smtClean="0"/>
              <a:pPr>
                <a:defRPr/>
              </a:pPr>
              <a:t>7</a:t>
            </a:fld>
            <a:endParaRPr lang="en-US" kern="1200" dirty="0"/>
          </a:p>
        </p:txBody>
      </p:sp>
      <p:sp>
        <p:nvSpPr>
          <p:cNvPr id="4" name="Rectangle 3"/>
          <p:cNvSpPr/>
          <p:nvPr/>
        </p:nvSpPr>
        <p:spPr>
          <a:xfrm>
            <a:off x="685800" y="609599"/>
            <a:ext cx="8153400" cy="4755148"/>
          </a:xfrm>
          <a:prstGeom prst="rect">
            <a:avLst/>
          </a:prstGeom>
          <a:solidFill>
            <a:schemeClr val="bg1"/>
          </a:solidFill>
        </p:spPr>
        <p:txBody>
          <a:bodyPr wrap="square">
            <a:spAutoFit/>
          </a:bodyPr>
          <a:lstStyle/>
          <a:p>
            <a:pPr algn="ctr">
              <a:spcBef>
                <a:spcPct val="50000"/>
              </a:spcBef>
            </a:pPr>
            <a:r>
              <a:rPr lang="en-US" sz="1600" b="1" i="1" dirty="0" smtClean="0">
                <a:solidFill>
                  <a:prstClr val="black"/>
                </a:solidFill>
                <a:latin typeface="Arial" charset="0"/>
              </a:rPr>
              <a:t>Additional FAQs</a:t>
            </a:r>
            <a:endParaRPr lang="en-US" sz="1600" b="1" i="1" dirty="0">
              <a:solidFill>
                <a:prstClr val="black"/>
              </a:solidFill>
              <a:latin typeface="Arial" charset="0"/>
            </a:endParaRPr>
          </a:p>
          <a:p>
            <a:pPr marL="171450" indent="-171450" algn="ctr">
              <a:spcBef>
                <a:spcPct val="50000"/>
              </a:spcBef>
              <a:buFont typeface="Arial" panose="020B0604020202020204" pitchFamily="34" charset="0"/>
              <a:buChar char="•"/>
            </a:pPr>
            <a:r>
              <a:rPr lang="en-US" i="1" dirty="0">
                <a:solidFill>
                  <a:prstClr val="black"/>
                </a:solidFill>
                <a:latin typeface="Arial" charset="0"/>
              </a:rPr>
              <a:t>Audits are performed </a:t>
            </a:r>
            <a:r>
              <a:rPr lang="en-US" i="1" u="sng" dirty="0" smtClean="0">
                <a:solidFill>
                  <a:prstClr val="black"/>
                </a:solidFill>
                <a:latin typeface="Arial" charset="0"/>
              </a:rPr>
              <a:t>on-going</a:t>
            </a:r>
            <a:r>
              <a:rPr lang="en-US" i="1" dirty="0" smtClean="0">
                <a:solidFill>
                  <a:prstClr val="black"/>
                </a:solidFill>
                <a:latin typeface="Arial" charset="0"/>
              </a:rPr>
              <a:t> </a:t>
            </a:r>
            <a:r>
              <a:rPr lang="en-US" i="1" dirty="0">
                <a:solidFill>
                  <a:prstClr val="black"/>
                </a:solidFill>
                <a:latin typeface="Arial" charset="0"/>
              </a:rPr>
              <a:t>on a quarterly basis; eligibility files are sent to </a:t>
            </a:r>
            <a:r>
              <a:rPr lang="en-US" i="1" dirty="0" smtClean="0">
                <a:solidFill>
                  <a:prstClr val="black"/>
                </a:solidFill>
                <a:latin typeface="Arial" charset="0"/>
              </a:rPr>
              <a:t>Xerox from BCBSNE </a:t>
            </a:r>
            <a:r>
              <a:rPr lang="en-US" i="1" dirty="0">
                <a:solidFill>
                  <a:prstClr val="black"/>
                </a:solidFill>
                <a:latin typeface="Arial" charset="0"/>
              </a:rPr>
              <a:t>which include dependents added to coverage January-March, April-June, July-September, &amp; October-December</a:t>
            </a:r>
          </a:p>
          <a:p>
            <a:pPr marL="171450" indent="-171450" algn="ctr">
              <a:spcBef>
                <a:spcPct val="50000"/>
              </a:spcBef>
              <a:buFont typeface="Arial" panose="020B0604020202020204" pitchFamily="34" charset="0"/>
              <a:buChar char="•"/>
            </a:pPr>
            <a:r>
              <a:rPr lang="en-US" i="1" dirty="0">
                <a:solidFill>
                  <a:prstClr val="black"/>
                </a:solidFill>
                <a:latin typeface="Arial" charset="0"/>
              </a:rPr>
              <a:t>If a dependent was missed on a previous audit, they may be picked up on a future audit – Example: Baby born on 3/31 and was not added to policy in time to be sent to Xerox on January-March </a:t>
            </a:r>
            <a:r>
              <a:rPr lang="en-US" i="1" dirty="0" smtClean="0">
                <a:solidFill>
                  <a:prstClr val="black"/>
                </a:solidFill>
                <a:latin typeface="Arial" charset="0"/>
              </a:rPr>
              <a:t>file will be picked up on the next audit</a:t>
            </a:r>
          </a:p>
          <a:p>
            <a:pPr marL="171450" indent="-171450" algn="ctr">
              <a:spcBef>
                <a:spcPct val="50000"/>
              </a:spcBef>
              <a:buFont typeface="Arial" panose="020B0604020202020204" pitchFamily="34" charset="0"/>
              <a:buChar char="•"/>
            </a:pPr>
            <a:r>
              <a:rPr lang="en-US" i="1" dirty="0" smtClean="0">
                <a:solidFill>
                  <a:prstClr val="black"/>
                </a:solidFill>
                <a:latin typeface="Arial" charset="0"/>
              </a:rPr>
              <a:t>Xerox advises BCBSNE of which dependents did not complete their audit prior to appeal process. BCBSNE currently sends Group Leaders communication about which dependents will be termed.  It is at the Group Leader’s discretion to reach out to affected individuals as a reminder</a:t>
            </a:r>
          </a:p>
          <a:p>
            <a:pPr marL="171450" indent="-171450" algn="ctr">
              <a:spcBef>
                <a:spcPct val="50000"/>
              </a:spcBef>
              <a:buFont typeface="Arial" panose="020B0604020202020204" pitchFamily="34" charset="0"/>
              <a:buChar char="•"/>
            </a:pPr>
            <a:r>
              <a:rPr lang="en-US" i="1" dirty="0" smtClean="0">
                <a:solidFill>
                  <a:schemeClr val="tx1"/>
                </a:solidFill>
                <a:latin typeface="Arial" charset="0"/>
              </a:rPr>
              <a:t>Common causes of audit denials: State issued marriage certificate with issue date after marriage is required versus the marriage license which is issued pre-ceremony; Birth certificate is required versus hospital issued birth record</a:t>
            </a:r>
          </a:p>
          <a:p>
            <a:pPr marL="171450" indent="-171450" algn="ctr">
              <a:spcBef>
                <a:spcPct val="50000"/>
              </a:spcBef>
              <a:buFont typeface="Arial" panose="020B0604020202020204" pitchFamily="34" charset="0"/>
              <a:buChar char="•"/>
            </a:pPr>
            <a:r>
              <a:rPr lang="en-US" i="1" dirty="0">
                <a:solidFill>
                  <a:srgbClr val="FF0000"/>
                </a:solidFill>
                <a:latin typeface="Arial" charset="0"/>
              </a:rPr>
              <a:t>BCBSNE Members Services &amp; BCBSNE Group Account Teams are unable to view documentation received by Xerox so questions about a specific audit should be directed to Xerox HR Solutions Service Center at 1-855-874-8505 for further assistance</a:t>
            </a:r>
          </a:p>
          <a:p>
            <a:pPr marL="171450" indent="-171450" algn="ctr">
              <a:spcBef>
                <a:spcPct val="50000"/>
              </a:spcBef>
              <a:buFont typeface="Arial" panose="020B0604020202020204" pitchFamily="34" charset="0"/>
              <a:buChar char="•"/>
            </a:pPr>
            <a:endParaRPr lang="en-US" i="1" dirty="0" smtClean="0">
              <a:solidFill>
                <a:prstClr val="black"/>
              </a:solidFill>
              <a:latin typeface="Arial" charset="0"/>
            </a:endParaRPr>
          </a:p>
          <a:p>
            <a:pPr algn="ctr">
              <a:spcBef>
                <a:spcPct val="50000"/>
              </a:spcBef>
            </a:pPr>
            <a:endParaRPr lang="en-US" i="1" dirty="0" smtClean="0">
              <a:solidFill>
                <a:prstClr val="black"/>
              </a:solidFill>
              <a:latin typeface="Arial" charset="0"/>
            </a:endParaRPr>
          </a:p>
        </p:txBody>
      </p:sp>
    </p:spTree>
    <p:extLst>
      <p:ext uri="{BB962C8B-B14F-4D97-AF65-F5344CB8AC3E}">
        <p14:creationId xmlns:p14="http://schemas.microsoft.com/office/powerpoint/2010/main" val="302509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a:defRPr/>
            </a:pPr>
            <a:fld id="{201DC59F-0429-47C1-B6AD-240147B4E178}" type="datetime4">
              <a:rPr lang="en-US" smtClean="0"/>
              <a:t>January 4, 2016</a:t>
            </a:fld>
            <a:endParaRPr lang="en-US" dirty="0"/>
          </a:p>
        </p:txBody>
      </p:sp>
      <p:sp>
        <p:nvSpPr>
          <p:cNvPr id="3" name="Slide Number Placeholder 2"/>
          <p:cNvSpPr>
            <a:spLocks noGrp="1"/>
          </p:cNvSpPr>
          <p:nvPr>
            <p:ph type="sldNum" sz="quarter" idx="12"/>
          </p:nvPr>
        </p:nvSpPr>
        <p:spPr/>
        <p:txBody>
          <a:bodyPr/>
          <a:lstStyle/>
          <a:p>
            <a:pPr>
              <a:defRPr/>
            </a:pPr>
            <a:fld id="{E1D595FC-F028-4FCC-AFEC-89B5670DA7CD}" type="slidenum">
              <a:rPr lang="en-US" smtClean="0"/>
              <a:pPr>
                <a:defRPr/>
              </a:pPr>
              <a:t>8</a:t>
            </a:fld>
            <a:endParaRPr lang="en-US" kern="1200" dirty="0"/>
          </a:p>
        </p:txBody>
      </p:sp>
      <p:sp>
        <p:nvSpPr>
          <p:cNvPr id="5" name="Rectangle 4"/>
          <p:cNvSpPr/>
          <p:nvPr/>
        </p:nvSpPr>
        <p:spPr>
          <a:xfrm>
            <a:off x="2286000" y="2515930"/>
            <a:ext cx="4572000" cy="1826141"/>
          </a:xfrm>
          <a:prstGeom prst="rect">
            <a:avLst/>
          </a:prstGeom>
        </p:spPr>
        <p:txBody>
          <a:bodyPr>
            <a:spAutoFit/>
          </a:bodyPr>
          <a:lstStyle/>
          <a:p>
            <a:endParaRPr lang="en-US" sz="1000" dirty="0">
              <a:latin typeface="Times New Roman" panose="02020603050405020304" pitchFamily="18" charset="0"/>
            </a:endParaRPr>
          </a:p>
          <a:p>
            <a:r>
              <a:rPr lang="nn-NO" sz="1100" dirty="0">
                <a:latin typeface="Calibri" panose="020F0502020204030204" pitchFamily="34" charset="0"/>
              </a:rPr>
              <a:t>Eha_110612_Eg_#10 Mailing Envelope 11 08 12</a:t>
            </a:r>
          </a:p>
          <a:p>
            <a:endParaRPr lang="en-US" sz="1000" dirty="0">
              <a:latin typeface="Calibri" panose="020F0502020204030204" pitchFamily="34"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pPr algn="ctr"/>
            <a:r>
              <a:rPr lang="en-US" sz="1100" dirty="0">
                <a:latin typeface="Calibri" panose="020F0502020204030204" pitchFamily="34" charset="0"/>
              </a:rPr>
              <a:t>9.25</a:t>
            </a:r>
          </a:p>
          <a:p>
            <a:endParaRPr lang="en-US" dirty="0">
              <a:latin typeface="Calibri" panose="020F0502020204030204" pitchFamily="34" charset="0"/>
            </a:endParaRPr>
          </a:p>
          <a:p>
            <a:pPr lvl="1"/>
            <a:endParaRPr lang="en-US" sz="1000" baseline="-25000" dirty="0">
              <a:latin typeface="Calibri" panose="020F0502020204030204" pitchFamily="34" charset="0"/>
            </a:endParaRPr>
          </a:p>
        </p:txBody>
      </p:sp>
      <p:sp>
        <p:nvSpPr>
          <p:cNvPr id="7" name="TextBox 6"/>
          <p:cNvSpPr txBox="1"/>
          <p:nvPr/>
        </p:nvSpPr>
        <p:spPr>
          <a:xfrm>
            <a:off x="381000" y="270420"/>
            <a:ext cx="8210006" cy="430887"/>
          </a:xfrm>
          <a:prstGeom prst="rect">
            <a:avLst/>
          </a:prstGeom>
          <a:noFill/>
        </p:spPr>
        <p:txBody>
          <a:bodyPr wrap="square" tIns="91440" bIns="91440" rtlCol="0">
            <a:spAutoFit/>
          </a:bodyPr>
          <a:lstStyle/>
          <a:p>
            <a:pPr algn="ctr"/>
            <a:r>
              <a:rPr lang="en-US" sz="1600" b="1" dirty="0" smtClean="0">
                <a:solidFill>
                  <a:schemeClr val="tx1"/>
                </a:solidFill>
                <a:latin typeface="+mn-lt"/>
              </a:rPr>
              <a:t>Example of Audit Correspondence Envelope</a:t>
            </a:r>
            <a:r>
              <a:rPr lang="en-US" dirty="0" smtClean="0">
                <a:solidFill>
                  <a:schemeClr val="tx1"/>
                </a:solidFill>
                <a:latin typeface="+mn-lt"/>
              </a:rPr>
              <a:t> </a:t>
            </a:r>
          </a:p>
        </p:txBody>
      </p:sp>
      <p:sp>
        <p:nvSpPr>
          <p:cNvPr id="4" name="Rectangle 17"/>
          <p:cNvSpPr>
            <a:spLocks noChangeArrowheads="1"/>
          </p:cNvSpPr>
          <p:nvPr/>
        </p:nvSpPr>
        <p:spPr bwMode="auto">
          <a:xfrm>
            <a:off x="373743" y="728516"/>
            <a:ext cx="8458200" cy="54864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AutoShape 16"/>
          <p:cNvSpPr>
            <a:spLocks noChangeArrowheads="1"/>
          </p:cNvSpPr>
          <p:nvPr/>
        </p:nvSpPr>
        <p:spPr bwMode="auto">
          <a:xfrm>
            <a:off x="835025" y="2211388"/>
            <a:ext cx="3429000" cy="1028700"/>
          </a:xfrm>
          <a:prstGeom prst="flowChartAlternateProcess">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15"/>
          <p:cNvSpPr>
            <a:spLocks noChangeArrowheads="1"/>
          </p:cNvSpPr>
          <p:nvPr/>
        </p:nvSpPr>
        <p:spPr bwMode="auto">
          <a:xfrm>
            <a:off x="941388" y="1612900"/>
            <a:ext cx="2147887"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 BOX 980</a:t>
            </a:r>
            <a:b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Maumee, OH 43537-9973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14"/>
          <p:cNvSpPr>
            <a:spLocks noChangeArrowheads="1"/>
          </p:cNvSpPr>
          <p:nvPr/>
        </p:nvSpPr>
        <p:spPr bwMode="auto">
          <a:xfrm>
            <a:off x="7810500" y="1168400"/>
            <a:ext cx="685800" cy="6858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3"/>
          <p:cNvSpPr txBox="1">
            <a:spLocks noChangeArrowheads="1"/>
          </p:cNvSpPr>
          <p:nvPr/>
        </p:nvSpPr>
        <p:spPr bwMode="auto">
          <a:xfrm>
            <a:off x="963613" y="4173538"/>
            <a:ext cx="7543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Open Immediately — Dependent Eligibility Verification Information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AutoShape 7"/>
          <p:cNvSpPr>
            <a:spLocks noChangeShapeType="1"/>
          </p:cNvSpPr>
          <p:nvPr/>
        </p:nvSpPr>
        <p:spPr bwMode="auto">
          <a:xfrm>
            <a:off x="406400" y="5794375"/>
            <a:ext cx="8378825"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 Box 6"/>
          <p:cNvSpPr txBox="1">
            <a:spLocks noChangeArrowheads="1"/>
          </p:cNvSpPr>
          <p:nvPr/>
        </p:nvSpPr>
        <p:spPr bwMode="auto">
          <a:xfrm>
            <a:off x="4114800" y="5763141"/>
            <a:ext cx="45624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BARCODE AREA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Text Box 5"/>
          <p:cNvSpPr txBox="1">
            <a:spLocks noChangeArrowheads="1"/>
          </p:cNvSpPr>
          <p:nvPr/>
        </p:nvSpPr>
        <p:spPr bwMode="auto">
          <a:xfrm>
            <a:off x="974725" y="5889625"/>
            <a:ext cx="21145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6475" y="1060450"/>
            <a:ext cx="1189038" cy="50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CBSNE6 Blue with Tag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095375"/>
            <a:ext cx="1189038" cy="5492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3"/>
          <p:cNvSpPr>
            <a:spLocks noChangeArrowheads="1"/>
          </p:cNvSpPr>
          <p:nvPr/>
        </p:nvSpPr>
        <p:spPr bwMode="auto">
          <a:xfrm>
            <a:off x="-69850" y="-368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21861008"/>
      </p:ext>
    </p:extLst>
  </p:cSld>
  <p:clrMapOvr>
    <a:masterClrMapping/>
  </p:clrMapOvr>
</p:sld>
</file>

<file path=ppt/theme/theme1.xml><?xml version="1.0" encoding="utf-8"?>
<a:theme xmlns:a="http://schemas.openxmlformats.org/drawingml/2006/main" name="XS Free Blue_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Xerox Brand Them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895D5"/>
        </a:solidFill>
        <a:ln w="9525" cap="flat" cmpd="sng" algn="ctr">
          <a:noFill/>
          <a:prstDash val="solid"/>
          <a:round/>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txDef>
      <a:spPr>
        <a:noFill/>
      </a:spPr>
      <a:bodyPr wrap="square" tIns="91440" bIns="91440" rtlCol="0">
        <a:spAutoFit/>
      </a:bodyPr>
      <a:lstStyle>
        <a:defPPr>
          <a:defRPr dirty="0" smtClean="0">
            <a:solidFill>
              <a:schemeClr val="tx1"/>
            </a:solidFill>
            <a:latin typeface="+mn-lt"/>
          </a:defRPr>
        </a:defPPr>
      </a:lstStyle>
    </a:txDef>
  </a:objectDefaults>
  <a:extraClrSchemeLst>
    <a:extraClrScheme>
      <a:clrScheme name="1_Default Design 1">
        <a:dk1>
          <a:srgbClr val="000000"/>
        </a:dk1>
        <a:lt1>
          <a:srgbClr val="FFFFFF"/>
        </a:lt1>
        <a:dk2>
          <a:srgbClr val="2895D5"/>
        </a:dk2>
        <a:lt2>
          <a:srgbClr val="ADAFB2"/>
        </a:lt2>
        <a:accent1>
          <a:srgbClr val="2895D5"/>
        </a:accent1>
        <a:accent2>
          <a:srgbClr val="7EBFE6"/>
        </a:accent2>
        <a:accent3>
          <a:srgbClr val="FFFFFF"/>
        </a:accent3>
        <a:accent4>
          <a:srgbClr val="000000"/>
        </a:accent4>
        <a:accent5>
          <a:srgbClr val="ACC8E7"/>
        </a:accent5>
        <a:accent6>
          <a:srgbClr val="72ADD0"/>
        </a:accent6>
        <a:hlink>
          <a:srgbClr val="BEDFF2"/>
        </a:hlink>
        <a:folHlink>
          <a:srgbClr val="2895D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29EC98E7948047AB51A20F246CA1F7" ma:contentTypeVersion="0" ma:contentTypeDescription="Create a new document." ma:contentTypeScope="" ma:versionID="73028b9771e229db74921b705369243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3B0D4D2-C1F5-4510-BC2B-8865A9F13EB5}">
  <ds:schemaRefs>
    <ds:schemaRef ds:uri="http://schemas.microsoft.com/sharepoint/v3/contenttype/forms"/>
  </ds:schemaRefs>
</ds:datastoreItem>
</file>

<file path=customXml/itemProps2.xml><?xml version="1.0" encoding="utf-8"?>
<ds:datastoreItem xmlns:ds="http://schemas.openxmlformats.org/officeDocument/2006/customXml" ds:itemID="{EB481B4B-7D0A-449F-892C-B76A25E4EA8E}">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dcmitype/"/>
    <ds:schemaRef ds:uri="http://purl.org/dc/terms/"/>
    <ds:schemaRef ds:uri="http://www.w3.org/XML/1998/namespace"/>
  </ds:schemaRefs>
</ds:datastoreItem>
</file>

<file path=customXml/itemProps3.xml><?xml version="1.0" encoding="utf-8"?>
<ds:datastoreItem xmlns:ds="http://schemas.openxmlformats.org/officeDocument/2006/customXml" ds:itemID="{65A86BB7-339D-4D1B-A749-1EDC90C80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XS Free Blue_ar</Template>
  <TotalTime>1272</TotalTime>
  <Words>798</Words>
  <Application>Microsoft Office PowerPoint</Application>
  <PresentationFormat>On-screen Show (4:3)</PresentationFormat>
  <Paragraphs>150</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Times New Roman</vt:lpstr>
      <vt:lpstr>Wingdings</vt:lpstr>
      <vt:lpstr>Xerox Sans</vt:lpstr>
      <vt:lpstr>Xerox Sans Light</vt:lpstr>
      <vt:lpstr>XS Free Blue_ar</vt:lpstr>
      <vt:lpstr>Educators Health Alliance</vt:lpstr>
      <vt:lpstr>Dependent Eligibility Verification (DEV)</vt:lpstr>
      <vt:lpstr>Who will be included in the verification?</vt:lpstr>
      <vt:lpstr>Required Documentation</vt:lpstr>
      <vt:lpstr>What support is available to participants?</vt:lpstr>
      <vt:lpstr>PowerPoint Presentation</vt:lpstr>
      <vt:lpstr>PowerPoint Presentation</vt:lpstr>
      <vt:lpstr>PowerPoint Presentation</vt:lpstr>
    </vt:vector>
  </TitlesOfParts>
  <Company>Affiliated Computer Services,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xxxxx DEV</dc:title>
  <dc:creator>ACS</dc:creator>
  <cp:lastModifiedBy>Nowatzke, Samantha</cp:lastModifiedBy>
  <cp:revision>100</cp:revision>
  <cp:lastPrinted>2015-12-02T20:58:27Z</cp:lastPrinted>
  <dcterms:created xsi:type="dcterms:W3CDTF">2012-09-18T12:14:43Z</dcterms:created>
  <dcterms:modified xsi:type="dcterms:W3CDTF">2016-01-04T17:24:48Z</dcterms:modified>
</cp:coreProperties>
</file>