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2"/>
  </p:notesMasterIdLst>
  <p:handoutMasterIdLst>
    <p:handoutMasterId r:id="rId13"/>
  </p:handoutMasterIdLst>
  <p:sldIdLst>
    <p:sldId id="259" r:id="rId5"/>
    <p:sldId id="283" r:id="rId6"/>
    <p:sldId id="277" r:id="rId7"/>
    <p:sldId id="285" r:id="rId8"/>
    <p:sldId id="282" r:id="rId9"/>
    <p:sldId id="286" r:id="rId10"/>
    <p:sldId id="273" r:id="rId1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Xerox Sans" pitchFamily="5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Xerox Sans" pitchFamily="5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Xerox Sans" pitchFamily="5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Xerox Sans" pitchFamily="5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Xerox Sans" pitchFamily="50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Xerox Sans" pitchFamily="50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Xerox Sans" pitchFamily="50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Xerox Sans" pitchFamily="50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Xerox Sans" pitchFamily="5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2895D5"/>
    <a:srgbClr val="F093C7"/>
    <a:srgbClr val="E64BA2"/>
    <a:srgbClr val="E1BEDA"/>
    <a:srgbClr val="C37CB5"/>
    <a:srgbClr val="6633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4" autoAdjust="0"/>
    <p:restoredTop sz="94614" autoAdjust="0"/>
  </p:normalViewPr>
  <p:slideViewPr>
    <p:cSldViewPr>
      <p:cViewPr>
        <p:scale>
          <a:sx n="96" d="100"/>
          <a:sy n="96" d="100"/>
        </p:scale>
        <p:origin x="-167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4323B-0A18-42A6-9EAD-FD2265F9BEBB}" type="datetimeFigureOut">
              <a:rPr lang="en-US" smtClean="0"/>
              <a:t>12/4/12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80BA7-9108-49D2-9FD8-59AB8B8D1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44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1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8F89BA-F53F-49B0-BEF4-5F74CB7BD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41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ree Blue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xer_3ln_r_rgb.png"/>
          <p:cNvPicPr>
            <a:picLocks noChangeAspect="1"/>
          </p:cNvPicPr>
          <p:nvPr/>
        </p:nvPicPr>
        <p:blipFill>
          <a:blip r:embed="rId3" cstate="print"/>
          <a:srcRect b="7101"/>
          <a:stretch>
            <a:fillRect/>
          </a:stretch>
        </p:blipFill>
        <p:spPr bwMode="auto">
          <a:xfrm>
            <a:off x="7129463" y="6062663"/>
            <a:ext cx="182880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038" y="273050"/>
            <a:ext cx="8539162" cy="1327150"/>
          </a:xfrm>
        </p:spPr>
        <p:txBody>
          <a:bodyPr bIns="0"/>
          <a:lstStyle>
            <a:lvl1pPr>
              <a:lnSpc>
                <a:spcPct val="80000"/>
              </a:lnSpc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038" y="1598613"/>
            <a:ext cx="8539162" cy="2355850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DFB9A5-FD89-43A8-AF69-02D38E864A86}" type="datetime4">
              <a:rPr lang="en-US" smtClean="0"/>
              <a:t>December 4, 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0EBC8-1BE7-4689-9391-833D449FD892}" type="slidenum">
              <a:rPr lang="en-US"/>
              <a:pPr>
                <a:defRPr/>
              </a:pPr>
              <a:t>‹#›</a:t>
            </a:fld>
            <a:endParaRPr lang="en-US" kern="12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431925"/>
            <a:ext cx="420624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960" y="1431925"/>
            <a:ext cx="420624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F18E66-2D9B-44A5-8968-A78999C26A7C}" type="datetime4">
              <a:rPr lang="en-US" smtClean="0"/>
              <a:t>December 4, 2012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FF3C9-F020-4BBA-BA02-508D45E44A4D}" type="slidenum">
              <a:rPr lang="en-US"/>
              <a:pPr>
                <a:defRPr/>
              </a:pPr>
              <a:t>‹#›</a:t>
            </a:fld>
            <a:endParaRPr lang="en-US" kern="12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7646B5-DE81-436E-A933-7F7499B43671}" type="datetime4">
              <a:rPr lang="en-US" smtClean="0"/>
              <a:t>December 4, 2012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0D375-AFA7-4228-9C55-781FED96EFC1}" type="slidenum">
              <a:rPr lang="en-US"/>
              <a:pPr>
                <a:defRPr/>
              </a:pPr>
              <a:t>‹#›</a:t>
            </a:fld>
            <a:endParaRPr lang="en-US" kern="12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1DC59F-0429-47C1-B6AD-240147B4E178}" type="datetime4">
              <a:rPr lang="en-US" smtClean="0"/>
              <a:t>December 4, 2012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595FC-F028-4FCC-AFEC-89B5670DA7CD}" type="slidenum">
              <a:rPr lang="en-US"/>
              <a:pPr>
                <a:defRPr/>
              </a:pPr>
              <a:t>‹#›</a:t>
            </a:fld>
            <a:endParaRPr lang="en-US" kern="12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xer_3ln_r_rgb 3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8413" y="2533650"/>
            <a:ext cx="40671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, 1 column,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392674" cy="1143000"/>
          </a:xfrm>
        </p:spPr>
        <p:txBody>
          <a:bodyPr/>
          <a:lstStyle>
            <a:lvl1pPr>
              <a:lnSpc>
                <a:spcPct val="85000"/>
              </a:lnSpc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 baseline="0"/>
            </a:lvl2pPr>
            <a:lvl4pPr marL="457200" indent="-222250">
              <a:buFont typeface="Calibri" pitchFamily="34" charset="0"/>
              <a:buChar char="─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275638" y="6381750"/>
            <a:ext cx="5334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854101-EF41-420E-8CF2-1D4C23788D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39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524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1431925"/>
            <a:ext cx="854075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302375"/>
            <a:ext cx="1544638" cy="403225"/>
          </a:xfrm>
          <a:prstGeom prst="rect">
            <a:avLst/>
          </a:prstGeom>
          <a:noFill/>
        </p:spPr>
        <p:txBody>
          <a:bodyPr lIns="101882" tIns="50941" rIns="101882" bIns="50941" anchor="ctr" anchorCtr="1"/>
          <a:lstStyle>
            <a:lvl1pPr algn="ctr">
              <a:defRPr sz="1100" baseline="0" smtClean="0">
                <a:solidFill>
                  <a:srgbClr val="737373"/>
                </a:solidFill>
                <a:latin typeface="+mn-lt"/>
              </a:defRPr>
            </a:lvl1pPr>
          </a:lstStyle>
          <a:p>
            <a:pPr>
              <a:defRPr/>
            </a:pPr>
            <a:fld id="{306C06D4-4238-4F11-9619-8842A379FA29}" type="datetime4">
              <a:rPr lang="en-US" smtClean="0"/>
              <a:t>December 4, 2012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302375"/>
            <a:ext cx="534988" cy="403225"/>
          </a:xfrm>
          <a:prstGeom prst="rect">
            <a:avLst/>
          </a:prstGeom>
          <a:noFill/>
        </p:spPr>
        <p:txBody>
          <a:bodyPr lIns="101882" tIns="54864" rIns="101882" bIns="50941" anchor="ctr" anchorCtr="1"/>
          <a:lstStyle>
            <a:lvl1pPr algn="ctr">
              <a:defRPr sz="1100" kern="0" baseline="0">
                <a:solidFill>
                  <a:srgbClr val="737373"/>
                </a:solidFill>
                <a:latin typeface="+mn-lt"/>
              </a:defRPr>
            </a:lvl1pPr>
          </a:lstStyle>
          <a:p>
            <a:pPr>
              <a:defRPr/>
            </a:pPr>
            <a:fld id="{59946419-43E0-428B-8EB4-2F9F111720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31" name="Straight Connector 19"/>
          <p:cNvCxnSpPr>
            <a:cxnSpLocks noChangeShapeType="1"/>
          </p:cNvCxnSpPr>
          <p:nvPr/>
        </p:nvCxnSpPr>
        <p:spPr bwMode="auto">
          <a:xfrm rot="5400000" flipH="1" flipV="1">
            <a:off x="4724400" y="6553200"/>
            <a:ext cx="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pic>
        <p:nvPicPr>
          <p:cNvPr id="1032" name="Picture 8" descr="xer_3ln_r_rgb.png"/>
          <p:cNvPicPr>
            <a:picLocks noChangeAspect="1"/>
          </p:cNvPicPr>
          <p:nvPr/>
        </p:nvPicPr>
        <p:blipFill>
          <a:blip r:embed="rId10" cstate="print"/>
          <a:srcRect b="7101"/>
          <a:stretch>
            <a:fillRect/>
          </a:stretch>
        </p:blipFill>
        <p:spPr bwMode="auto">
          <a:xfrm>
            <a:off x="7129463" y="6062663"/>
            <a:ext cx="182880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2895D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2895D5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2895D5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2895D5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2895D5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895D5"/>
          </a:solidFill>
          <a:latin typeface="Xerox Sans Light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895D5"/>
          </a:solidFill>
          <a:latin typeface="Xerox Sans Light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895D5"/>
          </a:solidFill>
          <a:latin typeface="Xerox Sans Light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895D5"/>
          </a:solidFill>
          <a:latin typeface="Xerox Sans Light" pitchFamily="50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27013" indent="-22542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75000"/>
        <a:buChar char="•"/>
        <a:defRPr sz="2000">
          <a:solidFill>
            <a:schemeClr val="tx1"/>
          </a:solidFill>
          <a:latin typeface="+mn-lt"/>
        </a:defRPr>
      </a:lvl2pPr>
      <a:lvl3pPr marL="4572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75000"/>
        <a:buFont typeface="Xerox Sans" pitchFamily="50" charset="0"/>
        <a:buChar char="–"/>
        <a:defRPr sz="2000">
          <a:solidFill>
            <a:schemeClr val="tx1"/>
          </a:solidFill>
          <a:latin typeface="+mn-lt"/>
        </a:defRPr>
      </a:lvl3pPr>
      <a:lvl4pPr marL="684213" indent="-22542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75000"/>
        <a:buChar char="•"/>
        <a:defRPr>
          <a:solidFill>
            <a:schemeClr val="tx1"/>
          </a:solidFill>
          <a:latin typeface="+mn-lt"/>
        </a:defRPr>
      </a:lvl4pPr>
      <a:lvl5pPr marL="9144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75000"/>
        <a:buFont typeface="Xerox Sans" pitchFamily="50" charset="0"/>
        <a:buChar char="–"/>
        <a:defRPr>
          <a:solidFill>
            <a:schemeClr val="tx1"/>
          </a:solidFill>
          <a:latin typeface="+mn-lt"/>
        </a:defRPr>
      </a:lvl5pPr>
      <a:lvl6pPr marL="13716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75000"/>
        <a:buFont typeface="Xerox Sans" pitchFamily="50" charset="0"/>
        <a:buChar char="–"/>
        <a:defRPr>
          <a:solidFill>
            <a:schemeClr val="tx1"/>
          </a:solidFill>
          <a:latin typeface="+mn-lt"/>
        </a:defRPr>
      </a:lvl6pPr>
      <a:lvl7pPr marL="1828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75000"/>
        <a:buFont typeface="Xerox Sans" pitchFamily="50" charset="0"/>
        <a:buChar char="–"/>
        <a:defRPr>
          <a:solidFill>
            <a:schemeClr val="tx1"/>
          </a:solidFill>
          <a:latin typeface="+mn-lt"/>
        </a:defRPr>
      </a:lvl7pPr>
      <a:lvl8pPr marL="2286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75000"/>
        <a:buFont typeface="Xerox Sans" pitchFamily="50" charset="0"/>
        <a:buChar char="–"/>
        <a:defRPr>
          <a:solidFill>
            <a:schemeClr val="tx1"/>
          </a:solidFill>
          <a:latin typeface="+mn-lt"/>
        </a:defRPr>
      </a:lvl8pPr>
      <a:lvl9pPr marL="27432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75000"/>
        <a:buFont typeface="Xerox Sans" pitchFamily="50" charset="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8539162" cy="13271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Educators Health Alliance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191000"/>
            <a:ext cx="8539162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Dependent Eligibility Verification</a:t>
            </a:r>
          </a:p>
          <a:p>
            <a:pPr>
              <a:defRPr/>
            </a:pPr>
            <a:r>
              <a:rPr lang="en-US" dirty="0" smtClean="0"/>
              <a:t>Group Leader Orientation </a:t>
            </a: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457200" y="2133600"/>
            <a:ext cx="5257800" cy="1511300"/>
            <a:chOff x="-336" y="2160"/>
            <a:chExt cx="6096" cy="1344"/>
          </a:xfrm>
        </p:grpSpPr>
        <p:pic>
          <p:nvPicPr>
            <p:cNvPr id="8" name="Picture 8" descr="web-homepage-blackseries-00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2160"/>
              <a:ext cx="1248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 descr="web-homepage-blackseries-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36" y="2160"/>
              <a:ext cx="864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web-homepage-blackseries-0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" y="2160"/>
              <a:ext cx="1008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1" descr="web-homepage-blackseries-00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2160"/>
              <a:ext cx="1104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2" descr="web-homepage-blackseries-00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160"/>
              <a:ext cx="1056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3" descr="web-homepage-blackseries-00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" y="2160"/>
              <a:ext cx="816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4" descr="web-homepage-blackseries-00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160"/>
              <a:ext cx="816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961728" y="3733799"/>
            <a:ext cx="66294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 b="1"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000"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000"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909336" y="3946525"/>
            <a:ext cx="7210128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 b="1"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000"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000"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480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301625" y="152400"/>
            <a:ext cx="8393113" cy="6858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</a:rPr>
              <a:t>Dependent Eligibility Verification (DEV)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933450"/>
            <a:ext cx="2438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is DEV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1752600"/>
            <a:ext cx="4419600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rgbClr val="E41F1F"/>
              </a:buClr>
              <a:buSzPct val="90000"/>
              <a:defRPr/>
            </a:pPr>
            <a:r>
              <a:rPr lang="en-US" dirty="0">
                <a:solidFill>
                  <a:srgbClr val="000000"/>
                </a:solidFill>
                <a:latin typeface="+mj-lt"/>
              </a:rPr>
              <a:t>With the help of the workforce, Dependent Eligibility Verification is a process that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reviews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and confirms the eligible status of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EHA’s family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members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2971108"/>
            <a:ext cx="4995863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rgbClr val="E41F1F"/>
              </a:buClr>
              <a:buSzPct val="90000"/>
              <a:defRPr/>
            </a:pPr>
            <a:r>
              <a:rPr lang="en-US" dirty="0" smtClean="0">
                <a:solidFill>
                  <a:srgbClr val="000000"/>
                </a:solidFill>
                <a:latin typeface="+mj-lt"/>
              </a:rPr>
              <a:t>Educators Health Alliance Board of Directors has retained Xerox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HR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Solutions (Xerox)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to execute this project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8400" y="4191000"/>
            <a:ext cx="5105400" cy="67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rgbClr val="E41F1F"/>
              </a:buClr>
              <a:buSzPct val="90000"/>
              <a:defRPr/>
            </a:pPr>
            <a:r>
              <a:rPr lang="en-US" dirty="0" smtClean="0">
                <a:solidFill>
                  <a:srgbClr val="000000"/>
                </a:solidFill>
                <a:latin typeface="+mj-lt"/>
              </a:rPr>
              <a:t>Educators Health Alliance Board of Directors is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launching this initiative to ensure effective compliance of qualified employees and their dependents</a:t>
            </a:r>
          </a:p>
        </p:txBody>
      </p:sp>
      <p:sp>
        <p:nvSpPr>
          <p:cNvPr id="26" name="Right Triangle 25"/>
          <p:cNvSpPr/>
          <p:nvPr/>
        </p:nvSpPr>
        <p:spPr>
          <a:xfrm>
            <a:off x="457200" y="2819400"/>
            <a:ext cx="3505200" cy="34290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Right Triangle 26"/>
          <p:cNvSpPr/>
          <p:nvPr/>
        </p:nvSpPr>
        <p:spPr bwMode="auto">
          <a:xfrm>
            <a:off x="4724400" y="1752600"/>
            <a:ext cx="3886200" cy="3581400"/>
          </a:xfrm>
          <a:custGeom>
            <a:avLst/>
            <a:gdLst>
              <a:gd name="connsiteX0" fmla="*/ 0 w 3505200"/>
              <a:gd name="connsiteY0" fmla="*/ 3429000 h 3429000"/>
              <a:gd name="connsiteX1" fmla="*/ 0 w 3505200"/>
              <a:gd name="connsiteY1" fmla="*/ 0 h 3429000"/>
              <a:gd name="connsiteX2" fmla="*/ 3505200 w 3505200"/>
              <a:gd name="connsiteY2" fmla="*/ 3429000 h 3429000"/>
              <a:gd name="connsiteX3" fmla="*/ 0 w 3505200"/>
              <a:gd name="connsiteY3" fmla="*/ 3429000 h 3429000"/>
              <a:gd name="connsiteX0" fmla="*/ 3543300 w 3543300"/>
              <a:gd name="connsiteY0" fmla="*/ 0 h 3448050"/>
              <a:gd name="connsiteX1" fmla="*/ 0 w 3543300"/>
              <a:gd name="connsiteY1" fmla="*/ 19050 h 3448050"/>
              <a:gd name="connsiteX2" fmla="*/ 3505200 w 3543300"/>
              <a:gd name="connsiteY2" fmla="*/ 3448050 h 3448050"/>
              <a:gd name="connsiteX3" fmla="*/ 3543300 w 3543300"/>
              <a:gd name="connsiteY3" fmla="*/ 0 h 3448050"/>
              <a:gd name="connsiteX0" fmla="*/ 3543300 w 3562350"/>
              <a:gd name="connsiteY0" fmla="*/ 0 h 3448050"/>
              <a:gd name="connsiteX1" fmla="*/ 0 w 3562350"/>
              <a:gd name="connsiteY1" fmla="*/ 19050 h 3448050"/>
              <a:gd name="connsiteX2" fmla="*/ 3562350 w 3562350"/>
              <a:gd name="connsiteY2" fmla="*/ 3448050 h 3448050"/>
              <a:gd name="connsiteX3" fmla="*/ 3543300 w 3562350"/>
              <a:gd name="connsiteY3" fmla="*/ 0 h 3448050"/>
              <a:gd name="connsiteX0" fmla="*/ 3533775 w 3552825"/>
              <a:gd name="connsiteY0" fmla="*/ 47625 h 3495675"/>
              <a:gd name="connsiteX1" fmla="*/ 0 w 3552825"/>
              <a:gd name="connsiteY1" fmla="*/ 0 h 3495675"/>
              <a:gd name="connsiteX2" fmla="*/ 3552825 w 3552825"/>
              <a:gd name="connsiteY2" fmla="*/ 3495675 h 3495675"/>
              <a:gd name="connsiteX3" fmla="*/ 3533775 w 3552825"/>
              <a:gd name="connsiteY3" fmla="*/ 47625 h 3495675"/>
              <a:gd name="connsiteX0" fmla="*/ 3543300 w 3562350"/>
              <a:gd name="connsiteY0" fmla="*/ 0 h 3448050"/>
              <a:gd name="connsiteX1" fmla="*/ 0 w 3562350"/>
              <a:gd name="connsiteY1" fmla="*/ 38100 h 3448050"/>
              <a:gd name="connsiteX2" fmla="*/ 3562350 w 3562350"/>
              <a:gd name="connsiteY2" fmla="*/ 3448050 h 3448050"/>
              <a:gd name="connsiteX3" fmla="*/ 3543300 w 3562350"/>
              <a:gd name="connsiteY3" fmla="*/ 0 h 3448050"/>
              <a:gd name="connsiteX0" fmla="*/ 3552825 w 3571875"/>
              <a:gd name="connsiteY0" fmla="*/ 9525 h 3457575"/>
              <a:gd name="connsiteX1" fmla="*/ 0 w 3571875"/>
              <a:gd name="connsiteY1" fmla="*/ 0 h 3457575"/>
              <a:gd name="connsiteX2" fmla="*/ 3571875 w 3571875"/>
              <a:gd name="connsiteY2" fmla="*/ 3457575 h 3457575"/>
              <a:gd name="connsiteX3" fmla="*/ 3552825 w 3571875"/>
              <a:gd name="connsiteY3" fmla="*/ 9525 h 3457575"/>
              <a:gd name="connsiteX0" fmla="*/ 3552825 w 3552825"/>
              <a:gd name="connsiteY0" fmla="*/ 9525 h 3457575"/>
              <a:gd name="connsiteX1" fmla="*/ 0 w 3552825"/>
              <a:gd name="connsiteY1" fmla="*/ 0 h 3457575"/>
              <a:gd name="connsiteX2" fmla="*/ 3533775 w 3552825"/>
              <a:gd name="connsiteY2" fmla="*/ 3457575 h 3457575"/>
              <a:gd name="connsiteX3" fmla="*/ 3552825 w 3552825"/>
              <a:gd name="connsiteY3" fmla="*/ 9525 h 345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2825" h="3457575">
                <a:moveTo>
                  <a:pt x="3552825" y="9525"/>
                </a:moveTo>
                <a:lnTo>
                  <a:pt x="0" y="0"/>
                </a:lnTo>
                <a:lnTo>
                  <a:pt x="3533775" y="3457575"/>
                </a:lnTo>
                <a:lnTo>
                  <a:pt x="3552825" y="952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4346" name="Group 35"/>
          <p:cNvGrpSpPr>
            <a:grpSpLocks/>
          </p:cNvGrpSpPr>
          <p:nvPr/>
        </p:nvGrpSpPr>
        <p:grpSpPr bwMode="auto">
          <a:xfrm>
            <a:off x="631136" y="3657600"/>
            <a:ext cx="2645464" cy="2554545"/>
            <a:chOff x="631135" y="4062350"/>
            <a:chExt cx="2645465" cy="2555326"/>
          </a:xfrm>
        </p:grpSpPr>
        <p:sp>
          <p:nvSpPr>
            <p:cNvPr id="14347" name="TextBox 27"/>
            <p:cNvSpPr txBox="1">
              <a:spLocks noChangeArrowheads="1"/>
            </p:cNvSpPr>
            <p:nvPr/>
          </p:nvSpPr>
          <p:spPr bwMode="auto">
            <a:xfrm>
              <a:off x="647700" y="4062350"/>
              <a:ext cx="2628900" cy="2555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schemeClr val="bg2"/>
                  </a:solidFill>
                  <a:latin typeface="+mj-lt"/>
                </a:rPr>
                <a:t>DEV</a:t>
              </a:r>
            </a:p>
            <a:p>
              <a:r>
                <a:rPr lang="en-US" b="1" dirty="0">
                  <a:solidFill>
                    <a:srgbClr val="FF0000"/>
                  </a:solidFill>
                  <a:latin typeface="+mj-lt"/>
                </a:rPr>
                <a:t>     </a:t>
              </a:r>
              <a:r>
                <a:rPr lang="en-US" b="1" dirty="0">
                  <a:solidFill>
                    <a:schemeClr val="bg2"/>
                  </a:solidFill>
                  <a:latin typeface="+mj-lt"/>
                </a:rPr>
                <a:t>    </a:t>
              </a:r>
            </a:p>
            <a:p>
              <a:endParaRPr lang="en-US" b="1" dirty="0" smtClean="0">
                <a:solidFill>
                  <a:schemeClr val="bg2"/>
                </a:solidFill>
                <a:latin typeface="+mj-lt"/>
              </a:endParaRPr>
            </a:p>
            <a:p>
              <a:endParaRPr lang="en-US" b="1" dirty="0" smtClean="0">
                <a:solidFill>
                  <a:schemeClr val="bg2"/>
                </a:solidFill>
                <a:latin typeface="+mj-lt"/>
              </a:endParaRPr>
            </a:p>
            <a:p>
              <a:r>
                <a:rPr lang="en-US" b="1" dirty="0" smtClean="0">
                  <a:solidFill>
                    <a:schemeClr val="bg2"/>
                  </a:solidFill>
                  <a:latin typeface="+mj-lt"/>
                </a:rPr>
                <a:t>an EHA  </a:t>
              </a:r>
            </a:p>
            <a:p>
              <a:endParaRPr lang="en-US" b="1" dirty="0" smtClean="0">
                <a:solidFill>
                  <a:schemeClr val="bg2"/>
                </a:solidFill>
                <a:latin typeface="+mj-lt"/>
              </a:endParaRPr>
            </a:p>
            <a:p>
              <a:r>
                <a:rPr lang="en-US" b="1" dirty="0">
                  <a:solidFill>
                    <a:schemeClr val="bg2"/>
                  </a:solidFill>
                  <a:latin typeface="+mj-lt"/>
                </a:rPr>
                <a:t>d</a:t>
              </a:r>
              <a:r>
                <a:rPr lang="en-US" b="1" dirty="0" smtClean="0">
                  <a:solidFill>
                    <a:schemeClr val="bg2"/>
                  </a:solidFill>
                  <a:latin typeface="+mj-lt"/>
                </a:rPr>
                <a:t>riven project...</a:t>
              </a:r>
              <a:endParaRPr lang="en-US" b="1" dirty="0">
                <a:solidFill>
                  <a:schemeClr val="bg2"/>
                </a:solidFill>
                <a:latin typeface="+mj-lt"/>
              </a:endParaRPr>
            </a:p>
            <a:p>
              <a:endParaRPr lang="en-US" b="1" dirty="0" smtClean="0">
                <a:solidFill>
                  <a:schemeClr val="bg2"/>
                </a:solidFill>
                <a:latin typeface="+mj-lt"/>
              </a:endParaRPr>
            </a:p>
            <a:p>
              <a:r>
                <a:rPr lang="en-US" b="1" dirty="0" smtClean="0">
                  <a:solidFill>
                    <a:schemeClr val="bg2"/>
                  </a:solidFill>
                  <a:latin typeface="+mj-lt"/>
                </a:rPr>
                <a:t>It is a shared pledge</a:t>
              </a:r>
            </a:p>
            <a:p>
              <a:endParaRPr lang="en-US" dirty="0">
                <a:solidFill>
                  <a:schemeClr val="bg2"/>
                </a:solidFill>
                <a:latin typeface="+mj-lt"/>
              </a:endParaRPr>
            </a:p>
            <a:p>
              <a:endParaRPr lang="en-US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14348" name="TextBox 33"/>
            <p:cNvSpPr txBox="1">
              <a:spLocks noChangeArrowheads="1"/>
            </p:cNvSpPr>
            <p:nvPr/>
          </p:nvSpPr>
          <p:spPr bwMode="auto">
            <a:xfrm>
              <a:off x="631135" y="4554437"/>
              <a:ext cx="695325" cy="323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500" b="1" u="sng" dirty="0">
                  <a:solidFill>
                    <a:srgbClr val="C00000"/>
                  </a:solidFill>
                  <a:latin typeface="+mj-lt"/>
                </a:rPr>
                <a:t>NOT</a:t>
              </a:r>
              <a:endParaRPr lang="en-US" sz="1500" u="sng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14349" name="TextBox 34"/>
            <p:cNvSpPr txBox="1">
              <a:spLocks noChangeArrowheads="1"/>
            </p:cNvSpPr>
            <p:nvPr/>
          </p:nvSpPr>
          <p:spPr bwMode="auto">
            <a:xfrm>
              <a:off x="1142999" y="4554436"/>
              <a:ext cx="695325" cy="323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500" b="1" dirty="0" smtClean="0">
                  <a:solidFill>
                    <a:schemeClr val="bg2"/>
                  </a:solidFill>
                  <a:latin typeface="+mj-lt"/>
                </a:rPr>
                <a:t>just</a:t>
              </a:r>
              <a:endParaRPr lang="en-US" sz="1500" dirty="0">
                <a:solidFill>
                  <a:schemeClr val="bg2"/>
                </a:solidFill>
                <a:latin typeface="+mj-lt"/>
              </a:endParaRPr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34000" y="1828800"/>
            <a:ext cx="3581400" cy="265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rgbClr val="E41F1F"/>
              </a:buClr>
              <a:buSzPct val="90000"/>
              <a:defRPr/>
            </a:pPr>
            <a:r>
              <a:rPr lang="en-US" sz="1300" b="1" dirty="0" smtClean="0">
                <a:latin typeface="+mj-lt"/>
              </a:rPr>
              <a:t>A standard, consistent &amp; defendable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rgbClr val="E41F1F"/>
              </a:buClr>
              <a:buSzPct val="90000"/>
              <a:defRPr/>
            </a:pPr>
            <a:r>
              <a:rPr lang="en-US" sz="1300" b="1" dirty="0">
                <a:latin typeface="+mj-lt"/>
              </a:rPr>
              <a:t> </a:t>
            </a:r>
            <a:r>
              <a:rPr lang="en-US" sz="1300" b="1" dirty="0" smtClean="0">
                <a:latin typeface="+mj-lt"/>
              </a:rPr>
              <a:t>        process that removes dependents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rgbClr val="E41F1F"/>
              </a:buClr>
              <a:buSzPct val="90000"/>
              <a:defRPr/>
            </a:pPr>
            <a:r>
              <a:rPr lang="en-US" sz="1300" b="1" dirty="0">
                <a:latin typeface="+mj-lt"/>
              </a:rPr>
              <a:t> </a:t>
            </a:r>
            <a:r>
              <a:rPr lang="en-US" sz="1300" b="1" dirty="0" smtClean="0">
                <a:latin typeface="+mj-lt"/>
              </a:rPr>
              <a:t>               from the medical and dental 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rgbClr val="E41F1F"/>
              </a:buClr>
              <a:buSzPct val="90000"/>
              <a:defRPr/>
            </a:pPr>
            <a:r>
              <a:rPr lang="en-US" sz="1300" b="1" dirty="0">
                <a:latin typeface="+mj-lt"/>
              </a:rPr>
              <a:t> </a:t>
            </a:r>
            <a:r>
              <a:rPr lang="en-US" sz="1300" b="1" dirty="0" smtClean="0">
                <a:latin typeface="+mj-lt"/>
              </a:rPr>
              <a:t>                             plan who do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rgbClr val="E41F1F"/>
              </a:buClr>
              <a:buSzPct val="90000"/>
              <a:defRPr/>
            </a:pPr>
            <a:r>
              <a:rPr lang="en-US" sz="1300" b="1" dirty="0">
                <a:latin typeface="+mj-lt"/>
              </a:rPr>
              <a:t> </a:t>
            </a:r>
            <a:r>
              <a:rPr lang="en-US" sz="1300" b="1" dirty="0" smtClean="0">
                <a:latin typeface="+mj-lt"/>
              </a:rPr>
              <a:t>                                </a:t>
            </a:r>
            <a:r>
              <a:rPr lang="en-US" b="1" u="sng" dirty="0" smtClean="0">
                <a:solidFill>
                  <a:srgbClr val="FF0000"/>
                </a:solidFill>
                <a:latin typeface="+mj-lt"/>
              </a:rPr>
              <a:t>NOT</a:t>
            </a:r>
            <a:r>
              <a:rPr lang="en-US" sz="13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300" b="1" dirty="0" smtClean="0">
                <a:latin typeface="+mj-lt"/>
              </a:rPr>
              <a:t>meet the Plans 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rgbClr val="E41F1F"/>
              </a:buClr>
              <a:buSzPct val="90000"/>
              <a:defRPr/>
            </a:pPr>
            <a:r>
              <a:rPr lang="en-US" sz="1300" b="1" dirty="0">
                <a:latin typeface="+mj-lt"/>
              </a:rPr>
              <a:t> </a:t>
            </a:r>
            <a:r>
              <a:rPr lang="en-US" sz="1300" b="1" dirty="0" smtClean="0">
                <a:latin typeface="+mj-lt"/>
              </a:rPr>
              <a:t>                                         guidelines for   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rgbClr val="E41F1F"/>
              </a:buClr>
              <a:buSzPct val="90000"/>
              <a:defRPr/>
            </a:pPr>
            <a:r>
              <a:rPr lang="en-US" sz="1300" b="1" dirty="0" smtClean="0">
                <a:latin typeface="+mj-lt"/>
              </a:rPr>
              <a:t>                                                   eligibility</a:t>
            </a:r>
            <a:endParaRPr lang="en-US" sz="13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94221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540750" cy="11430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Who will be included in the verification?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DFB9A5-FD89-43A8-AF69-02D38E864A86}" type="datetime4">
              <a:rPr lang="en-US" smtClean="0"/>
              <a:t>December 4, 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0EBC8-1BE7-4689-9391-833D449FD892}" type="slidenum">
              <a:rPr lang="en-US" smtClean="0"/>
              <a:pPr>
                <a:defRPr/>
              </a:pPr>
              <a:t>3</a:t>
            </a:fld>
            <a:endParaRPr lang="en-US" kern="1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270285"/>
              </p:ext>
            </p:extLst>
          </p:nvPr>
        </p:nvGraphicFramePr>
        <p:xfrm>
          <a:off x="1879600" y="1457960"/>
          <a:ext cx="5435600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6924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  <a:effectLst/>
                        </a:rPr>
                        <a:t>Actives</a:t>
                      </a:r>
                      <a:endParaRPr lang="en-US" sz="1400" b="1" u="sng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  <a:effectLst/>
                        </a:rPr>
                        <a:t>Direct Bill Retirees</a:t>
                      </a:r>
                      <a:endParaRPr lang="en-US" sz="1400" b="1" u="sng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86100" y="914399"/>
            <a:ext cx="33147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>
              <a:spcAft>
                <a:spcPts val="1200"/>
              </a:spcAft>
              <a:buClr>
                <a:srgbClr val="E41F1F"/>
              </a:buClr>
              <a:buSzPct val="90000"/>
              <a:defRPr/>
            </a:pPr>
            <a:r>
              <a:rPr lang="en-US" sz="2000" u="dbl" dirty="0">
                <a:solidFill>
                  <a:srgbClr val="000000"/>
                </a:solidFill>
                <a:latin typeface="+mj-lt"/>
              </a:rPr>
              <a:t>Populations to be reviewed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0" y="2133600"/>
            <a:ext cx="2590800" cy="73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tIns="91440" bIns="91440" rtlCol="0">
            <a:spAutoFit/>
          </a:bodyPr>
          <a:lstStyle/>
          <a:p>
            <a:pPr algn="ctr">
              <a:spcAft>
                <a:spcPts val="1200"/>
              </a:spcAft>
              <a:buClr>
                <a:srgbClr val="E41F1F"/>
              </a:buClr>
              <a:buSzPct val="90000"/>
              <a:defRPr/>
            </a:pPr>
            <a:r>
              <a:rPr lang="en-US" sz="1800" dirty="0" smtClean="0">
                <a:solidFill>
                  <a:srgbClr val="000000"/>
                </a:solidFill>
                <a:latin typeface="+mj-lt"/>
              </a:rPr>
              <a:t>Plans included in the review</a:t>
            </a:r>
            <a:endParaRPr lang="en-US" sz="18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944945"/>
              </p:ext>
            </p:extLst>
          </p:nvPr>
        </p:nvGraphicFramePr>
        <p:xfrm>
          <a:off x="2552700" y="3124200"/>
          <a:ext cx="4076700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38350"/>
                <a:gridCol w="20383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Medical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Dental</a:t>
                      </a:r>
                      <a:endParaRPr lang="en-US" sz="1400" b="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919591"/>
              </p:ext>
            </p:extLst>
          </p:nvPr>
        </p:nvGraphicFramePr>
        <p:xfrm>
          <a:off x="2362200" y="5181600"/>
          <a:ext cx="4076700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76450"/>
                <a:gridCol w="20002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Spouse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Dependent Children</a:t>
                      </a:r>
                      <a:r>
                        <a:rPr lang="en-US" sz="1400" b="0" baseline="0" dirty="0" smtClean="0"/>
                        <a:t> </a:t>
                      </a:r>
                      <a:endParaRPr lang="en-US" sz="1400" b="0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6" name="Straight Connector 15"/>
          <p:cNvCxnSpPr>
            <a:endCxn id="8" idx="0"/>
          </p:cNvCxnSpPr>
          <p:nvPr/>
        </p:nvCxnSpPr>
        <p:spPr bwMode="auto">
          <a:xfrm>
            <a:off x="2286000" y="1828800"/>
            <a:ext cx="2286000" cy="304800"/>
          </a:xfrm>
          <a:prstGeom prst="line">
            <a:avLst/>
          </a:prstGeom>
          <a:solidFill>
            <a:schemeClr val="folHlink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8" idx="0"/>
          </p:cNvCxnSpPr>
          <p:nvPr/>
        </p:nvCxnSpPr>
        <p:spPr bwMode="auto">
          <a:xfrm>
            <a:off x="4572000" y="2133600"/>
            <a:ext cx="914400" cy="914400"/>
          </a:xfrm>
          <a:prstGeom prst="line">
            <a:avLst/>
          </a:prstGeom>
          <a:solidFill>
            <a:schemeClr val="folHlink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572000" y="1812235"/>
            <a:ext cx="0" cy="304800"/>
          </a:xfrm>
          <a:prstGeom prst="line">
            <a:avLst/>
          </a:prstGeom>
          <a:solidFill>
            <a:schemeClr val="folHlink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8" idx="0"/>
          </p:cNvCxnSpPr>
          <p:nvPr/>
        </p:nvCxnSpPr>
        <p:spPr bwMode="auto">
          <a:xfrm>
            <a:off x="4572000" y="2133600"/>
            <a:ext cx="914400" cy="914400"/>
          </a:xfrm>
          <a:prstGeom prst="line">
            <a:avLst/>
          </a:prstGeom>
          <a:solidFill>
            <a:schemeClr val="folHlink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0"/>
          </p:cNvCxnSpPr>
          <p:nvPr/>
        </p:nvCxnSpPr>
        <p:spPr bwMode="auto">
          <a:xfrm flipH="1">
            <a:off x="4572000" y="1828800"/>
            <a:ext cx="2209800" cy="304800"/>
          </a:xfrm>
          <a:prstGeom prst="line">
            <a:avLst/>
          </a:prstGeom>
          <a:solidFill>
            <a:schemeClr val="folHlink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endCxn id="12" idx="0"/>
          </p:cNvCxnSpPr>
          <p:nvPr/>
        </p:nvCxnSpPr>
        <p:spPr bwMode="auto">
          <a:xfrm>
            <a:off x="3581400" y="3528247"/>
            <a:ext cx="990600" cy="381000"/>
          </a:xfrm>
          <a:prstGeom prst="line">
            <a:avLst/>
          </a:prstGeom>
          <a:solidFill>
            <a:schemeClr val="folHlink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endCxn id="12" idx="0"/>
          </p:cNvCxnSpPr>
          <p:nvPr/>
        </p:nvCxnSpPr>
        <p:spPr bwMode="auto">
          <a:xfrm flipH="1">
            <a:off x="4572000" y="3528247"/>
            <a:ext cx="1066800" cy="381000"/>
          </a:xfrm>
          <a:prstGeom prst="line">
            <a:avLst/>
          </a:prstGeom>
          <a:solidFill>
            <a:schemeClr val="folHlink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endCxn id="8" idx="2"/>
          </p:cNvCxnSpPr>
          <p:nvPr/>
        </p:nvCxnSpPr>
        <p:spPr bwMode="auto">
          <a:xfrm flipV="1">
            <a:off x="3581400" y="2872264"/>
            <a:ext cx="990600" cy="251936"/>
          </a:xfrm>
          <a:prstGeom prst="line">
            <a:avLst/>
          </a:prstGeom>
          <a:solidFill>
            <a:schemeClr val="folHlink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H="1" flipV="1">
            <a:off x="4572000" y="2872264"/>
            <a:ext cx="990600" cy="251936"/>
          </a:xfrm>
          <a:prstGeom prst="line">
            <a:avLst/>
          </a:prstGeom>
          <a:solidFill>
            <a:schemeClr val="folHlink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>
            <a:off x="3641035" y="4624864"/>
            <a:ext cx="975692" cy="556736"/>
          </a:xfrm>
          <a:prstGeom prst="straightConnector1">
            <a:avLst/>
          </a:prstGeom>
          <a:solidFill>
            <a:schemeClr val="folHlink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>
            <a:off x="4572000" y="4647911"/>
            <a:ext cx="914400" cy="533689"/>
          </a:xfrm>
          <a:prstGeom prst="straightConnector1">
            <a:avLst/>
          </a:prstGeom>
          <a:solidFill>
            <a:schemeClr val="folHlink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276600" y="3909247"/>
            <a:ext cx="2590800" cy="73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tIns="91440" bIns="91440" rtlCol="0">
            <a:spAutoFit/>
          </a:bodyPr>
          <a:lstStyle/>
          <a:p>
            <a:pPr algn="ctr">
              <a:spcAft>
                <a:spcPts val="1200"/>
              </a:spcAft>
              <a:buClr>
                <a:srgbClr val="E41F1F"/>
              </a:buClr>
              <a:buSzPct val="90000"/>
              <a:defRPr/>
            </a:pPr>
            <a:r>
              <a:rPr lang="en-US" sz="1800" dirty="0" smtClean="0">
                <a:solidFill>
                  <a:srgbClr val="000000"/>
                </a:solidFill>
                <a:latin typeface="+mj-lt"/>
              </a:rPr>
              <a:t>Dependents to be verified</a:t>
            </a:r>
            <a:endParaRPr lang="en-US" sz="18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2977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54075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Required Documentation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DFB9A5-FD89-43A8-AF69-02D38E864A86}" type="datetime4">
              <a:rPr lang="en-US"/>
              <a:pPr>
                <a:defRPr/>
              </a:pPr>
              <a:t>December 4, 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0EBC8-1BE7-4689-9391-833D449FD892}" type="slidenum">
              <a:rPr lang="en-US" smtClean="0"/>
              <a:pPr>
                <a:defRPr/>
              </a:pPr>
              <a:t>4</a:t>
            </a:fld>
            <a:endParaRPr lang="en-US" kern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276600" y="914400"/>
            <a:ext cx="2590800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tIns="91440" bIns="91440" rtlCol="0">
            <a:spAutoFit/>
          </a:bodyPr>
          <a:lstStyle/>
          <a:p>
            <a:pPr algn="ctr">
              <a:spcAft>
                <a:spcPts val="1200"/>
              </a:spcAft>
              <a:buClr>
                <a:srgbClr val="E41F1F"/>
              </a:buClr>
              <a:buSzPct val="90000"/>
              <a:defRPr/>
            </a:pPr>
            <a:r>
              <a:rPr lang="en-US" sz="1600" u="sng" dirty="0" smtClean="0">
                <a:solidFill>
                  <a:srgbClr val="000000"/>
                </a:solidFill>
                <a:latin typeface="Arial"/>
              </a:rPr>
              <a:t>Dependents to be verified</a:t>
            </a:r>
            <a:endParaRPr lang="en-US" sz="1600" u="sng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455158"/>
              </p:ext>
            </p:extLst>
          </p:nvPr>
        </p:nvGraphicFramePr>
        <p:xfrm>
          <a:off x="304800" y="1524000"/>
          <a:ext cx="8534400" cy="370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267200"/>
                <a:gridCol w="426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Spouse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Dependent Children</a:t>
                      </a:r>
                      <a:r>
                        <a:rPr lang="en-US" sz="1400" b="0" baseline="0" dirty="0" smtClean="0"/>
                        <a:t> </a:t>
                      </a:r>
                      <a:endParaRPr lang="en-US" sz="1400" b="0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8" name="Straight Connector 17"/>
          <p:cNvCxnSpPr/>
          <p:nvPr/>
        </p:nvCxnSpPr>
        <p:spPr bwMode="auto">
          <a:xfrm>
            <a:off x="4572000" y="2133600"/>
            <a:ext cx="914400" cy="914400"/>
          </a:xfrm>
          <a:prstGeom prst="line">
            <a:avLst/>
          </a:prstGeom>
          <a:solidFill>
            <a:schemeClr val="folHlink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692623"/>
              </p:ext>
            </p:extLst>
          </p:nvPr>
        </p:nvGraphicFramePr>
        <p:xfrm>
          <a:off x="314739" y="1981200"/>
          <a:ext cx="4227444" cy="457980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09800"/>
                <a:gridCol w="2017644"/>
              </a:tblGrid>
              <a:tr h="537117"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0" dirty="0" smtClean="0">
                          <a:latin typeface="+mj-lt"/>
                        </a:rPr>
                        <a:t>Married </a:t>
                      </a:r>
                      <a:endParaRPr lang="en-US" sz="1300" b="0" dirty="0">
                        <a:latin typeface="+mj-lt"/>
                      </a:endParaRPr>
                    </a:p>
                    <a:p>
                      <a:pPr algn="ctr"/>
                      <a:r>
                        <a:rPr lang="en-US" sz="1300" b="0" i="1" dirty="0" smtClean="0">
                          <a:latin typeface="+mj-lt"/>
                        </a:rPr>
                        <a:t> </a:t>
                      </a:r>
                      <a:endParaRPr lang="en-US" sz="1300" b="0" i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2011Federal Tax Return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(pages 1 and 2)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Mark out all financial information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OR 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     </a:t>
                      </a:r>
                      <a:endParaRPr kumimoji="0" 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58283">
                <a:tc vMerge="1">
                  <a:txBody>
                    <a:bodyPr/>
                    <a:lstStyle/>
                    <a:p>
                      <a:pPr algn="ctr"/>
                      <a:endParaRPr lang="en-US" sz="1200" b="0" i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Marriage Certificate, Civil Union Certificate, Common Law Affidavit 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Proof of Joint Ownership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Mortgage Statement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Bank Statement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Utility Bill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Current lease or rental agreement</a:t>
                      </a:r>
                      <a:endParaRPr lang="en-US" sz="1300" b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8283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 smtClean="0">
                          <a:latin typeface="+mj-lt"/>
                        </a:rPr>
                        <a:t>Married </a:t>
                      </a:r>
                    </a:p>
                    <a:p>
                      <a:pPr algn="ctr"/>
                      <a:r>
                        <a:rPr lang="en-US" sz="1200" b="0" i="0" dirty="0" smtClean="0">
                          <a:latin typeface="+mj-lt"/>
                        </a:rPr>
                        <a:t>On or after September 1, 2012</a:t>
                      </a:r>
                      <a:endParaRPr lang="en-US" sz="1200" b="0" i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>
                          <a:latin typeface="+mj-lt"/>
                        </a:rPr>
                        <a:t>Marriage</a:t>
                      </a:r>
                      <a:r>
                        <a:rPr lang="en-US" sz="1300" b="0" baseline="0" dirty="0" smtClean="0">
                          <a:latin typeface="+mj-lt"/>
                        </a:rPr>
                        <a:t> Certificate</a:t>
                      </a:r>
                      <a:endParaRPr lang="en-US" sz="1300" b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58283">
                <a:tc>
                  <a:txBody>
                    <a:bodyPr/>
                    <a:lstStyle/>
                    <a:p>
                      <a:pPr algn="ctr"/>
                      <a:r>
                        <a:rPr lang="en-US" sz="1300" b="0" i="0" dirty="0" smtClean="0">
                          <a:latin typeface="+mj-lt"/>
                        </a:rPr>
                        <a:t>Legally Separated</a:t>
                      </a:r>
                      <a:r>
                        <a:rPr lang="en-US" sz="1300" b="0" i="0" baseline="0" dirty="0" smtClean="0">
                          <a:latin typeface="+mj-lt"/>
                        </a:rPr>
                        <a:t> or Divorced</a:t>
                      </a:r>
                      <a:endParaRPr lang="en-US" sz="1300" b="0" i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>
                          <a:latin typeface="+mj-lt"/>
                        </a:rPr>
                        <a:t>Court Documents </a:t>
                      </a:r>
                      <a:endParaRPr lang="en-US" sz="1300" b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289430"/>
              </p:ext>
            </p:extLst>
          </p:nvPr>
        </p:nvGraphicFramePr>
        <p:xfrm>
          <a:off x="4724400" y="1981200"/>
          <a:ext cx="4114800" cy="331723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57400"/>
                <a:gridCol w="2057400"/>
              </a:tblGrid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>
                          <a:latin typeface="+mj-lt"/>
                        </a:rPr>
                        <a:t>Biological</a:t>
                      </a:r>
                      <a:endParaRPr lang="en-US" sz="1300" b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>
                          <a:latin typeface="+mj-lt"/>
                        </a:rPr>
                        <a:t>Birth Certificate</a:t>
                      </a:r>
                      <a:endParaRPr lang="en-US" sz="1300" b="0" dirty="0"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>
                          <a:latin typeface="+mj-lt"/>
                        </a:rPr>
                        <a:t>Adopted</a:t>
                      </a:r>
                      <a:endParaRPr lang="en-US" sz="1300" b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>
                          <a:latin typeface="+mj-lt"/>
                        </a:rPr>
                        <a:t>Court</a:t>
                      </a:r>
                      <a:r>
                        <a:rPr lang="en-US" sz="1300" b="0" baseline="0" dirty="0" smtClean="0">
                          <a:latin typeface="+mj-lt"/>
                        </a:rPr>
                        <a:t> Documents; Modified Birth Certificate</a:t>
                      </a:r>
                      <a:endParaRPr lang="en-US" sz="1300" b="0" dirty="0"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>
                          <a:latin typeface="+mj-lt"/>
                        </a:rPr>
                        <a:t>Stepchild</a:t>
                      </a:r>
                      <a:endParaRPr lang="en-US" sz="1300" b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>
                          <a:latin typeface="+mj-lt"/>
                        </a:rPr>
                        <a:t>Birth Certificate</a:t>
                      </a:r>
                      <a:endParaRPr lang="en-US" sz="1300" b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>
                          <a:latin typeface="+mj-lt"/>
                        </a:rPr>
                        <a:t>Stepchild                          (Spouse not on the plan)</a:t>
                      </a:r>
                      <a:endParaRPr lang="en-US" sz="1300" b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>
                          <a:latin typeface="+mj-lt"/>
                        </a:rPr>
                        <a:t>Birth Certificate</a:t>
                      </a:r>
                    </a:p>
                    <a:p>
                      <a:pPr algn="ctr"/>
                      <a:r>
                        <a:rPr lang="en-US" sz="1300" b="0" dirty="0" smtClean="0">
                          <a:latin typeface="+mj-lt"/>
                        </a:rPr>
                        <a:t>AND</a:t>
                      </a:r>
                    </a:p>
                    <a:p>
                      <a:pPr algn="ctr"/>
                      <a:r>
                        <a:rPr lang="en-US" sz="1300" b="0" dirty="0" smtClean="0">
                          <a:latin typeface="+mj-lt"/>
                        </a:rPr>
                        <a:t>Marriage certificate or Civil Union Certificate or Common</a:t>
                      </a:r>
                      <a:r>
                        <a:rPr lang="en-US" sz="1300" b="0" baseline="0" dirty="0" smtClean="0">
                          <a:latin typeface="+mj-lt"/>
                        </a:rPr>
                        <a:t> Law Affidavit</a:t>
                      </a:r>
                    </a:p>
                    <a:p>
                      <a:pPr algn="ctr"/>
                      <a:r>
                        <a:rPr lang="en-US" sz="1300" b="0" baseline="0" dirty="0" smtClean="0">
                          <a:latin typeface="+mj-lt"/>
                        </a:rPr>
                        <a:t>AND</a:t>
                      </a:r>
                    </a:p>
                    <a:p>
                      <a:pPr algn="ctr"/>
                      <a:r>
                        <a:rPr lang="en-US" sz="1300" b="0" baseline="0" dirty="0" smtClean="0">
                          <a:latin typeface="+mj-lt"/>
                        </a:rPr>
                        <a:t>Proof of  Joint Ownership</a:t>
                      </a:r>
                      <a:endParaRPr lang="en-US" sz="1300" b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>
                          <a:latin typeface="+mj-lt"/>
                        </a:rPr>
                        <a:t>Foster child;</a:t>
                      </a:r>
                      <a:r>
                        <a:rPr lang="en-US" sz="1300" b="0" baseline="0" dirty="0" smtClean="0">
                          <a:latin typeface="+mj-lt"/>
                        </a:rPr>
                        <a:t> Legal Guardianship</a:t>
                      </a:r>
                      <a:endParaRPr lang="en-US" sz="1300" b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Court Documents</a:t>
                      </a:r>
                    </a:p>
                    <a:p>
                      <a:pPr algn="ctr"/>
                      <a:endParaRPr lang="en-US" sz="1300" b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142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152400"/>
            <a:ext cx="8540750" cy="5334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What support is available to </a:t>
            </a:r>
            <a:r>
              <a:rPr lang="en-US" sz="3200" dirty="0" smtClean="0">
                <a:solidFill>
                  <a:schemeClr val="tx1"/>
                </a:solidFill>
              </a:rPr>
              <a:t>participants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DFB9A5-FD89-43A8-AF69-02D38E864A86}" type="datetime4">
              <a:rPr lang="en-US" smtClean="0"/>
              <a:t>December 4, 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0EBC8-1BE7-4689-9391-833D449FD892}" type="slidenum">
              <a:rPr lang="en-US" smtClean="0"/>
              <a:pPr>
                <a:defRPr/>
              </a:pPr>
              <a:t>5</a:t>
            </a:fld>
            <a:endParaRPr lang="en-US" kern="1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56292"/>
              </p:ext>
            </p:extLst>
          </p:nvPr>
        </p:nvGraphicFramePr>
        <p:xfrm>
          <a:off x="457200" y="1142998"/>
          <a:ext cx="8153400" cy="411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40712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u="sng" kern="0" dirty="0" smtClean="0">
                          <a:solidFill>
                            <a:prstClr val="black"/>
                          </a:solidFill>
                          <a:latin typeface="+mn-lt"/>
                        </a:rPr>
                        <a:t>Service</a:t>
                      </a:r>
                      <a:r>
                        <a:rPr lang="en-US" sz="2200" u="sng" kern="0" dirty="0" smtClean="0">
                          <a:solidFill>
                            <a:prstClr val="black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b="0" u="sng" kern="0" dirty="0" smtClean="0">
                          <a:solidFill>
                            <a:prstClr val="black"/>
                          </a:solidFill>
                          <a:latin typeface="+mn-lt"/>
                        </a:rPr>
                        <a:t>Center</a:t>
                      </a:r>
                      <a:r>
                        <a:rPr lang="en-US" sz="2200" u="sng" kern="0" dirty="0" smtClean="0">
                          <a:solidFill>
                            <a:prstClr val="black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b="0" u="sng" kern="0" dirty="0" smtClean="0">
                          <a:solidFill>
                            <a:prstClr val="black"/>
                          </a:solidFill>
                          <a:latin typeface="+mn-lt"/>
                        </a:rPr>
                        <a:t>Highlights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7126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sz="1600" dirty="0" smtClean="0"/>
                        <a:t>100% dedicated</a:t>
                      </a:r>
                      <a:r>
                        <a:rPr lang="en-US" sz="1600" baseline="0" dirty="0" smtClean="0"/>
                        <a:t> to Dependent Eligibility Verification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sz="1600" dirty="0" smtClean="0"/>
                        <a:t>Foreign language requirements</a:t>
                      </a:r>
                      <a:endParaRPr lang="en-US" sz="1600" dirty="0"/>
                    </a:p>
                  </a:txBody>
                  <a:tcPr anchor="ctr"/>
                </a:tc>
              </a:tr>
              <a:tr h="407126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sz="1600" dirty="0" smtClean="0"/>
                        <a:t>Trained, experienced</a:t>
                      </a:r>
                      <a:r>
                        <a:rPr lang="en-US" sz="1600" baseline="0" dirty="0" smtClean="0"/>
                        <a:t> Service Center team members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en-US" sz="1600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Standard training: HIPAA, ERISA, State and Federal regulatory</a:t>
                      </a:r>
                      <a:r>
                        <a:rPr lang="en-US" sz="1600" baseline="0" dirty="0" smtClean="0"/>
                        <a:t> guidelines (common law marriage etc.)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600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EHA </a:t>
                      </a:r>
                      <a:r>
                        <a:rPr lang="en-US" sz="1600" baseline="0" dirty="0" smtClean="0"/>
                        <a:t>specific training: SPD Guidelines, documentation requirements, etc.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sz="1600" dirty="0" smtClean="0"/>
                        <a:t>Employee</a:t>
                      </a:r>
                      <a:r>
                        <a:rPr lang="en-US" sz="1600" baseline="0" dirty="0" smtClean="0"/>
                        <a:t> calls tracked using proprietary software (DADE)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en-US" sz="1600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Detailed notes logged for all employee calls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600" baseline="0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600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Recording of calls for dispute and appeals purposes</a:t>
                      </a:r>
                      <a:endParaRPr lang="en-US" sz="1600" dirty="0"/>
                    </a:p>
                  </a:txBody>
                  <a:tcPr/>
                </a:tc>
              </a:tr>
              <a:tr h="407126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sz="1600" dirty="0" smtClean="0"/>
                        <a:t>Hours: Monday–Friday 8 a.m. to 8 p.m. and Saturday 9 a.m. to 2 p.m. ET.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sz="1600" dirty="0" smtClean="0"/>
                        <a:t>Helpline</a:t>
                      </a:r>
                      <a:r>
                        <a:rPr lang="en-US" sz="1600" baseline="0" dirty="0" smtClean="0"/>
                        <a:t> Number 1</a:t>
                      </a:r>
                      <a:r>
                        <a:rPr lang="en-US" sz="1600" baseline="0" smtClean="0"/>
                        <a:t>-</a:t>
                      </a:r>
                      <a:r>
                        <a:rPr lang="en-US" sz="1600" baseline="0" smtClean="0"/>
                        <a:t>855</a:t>
                      </a:r>
                      <a:r>
                        <a:rPr lang="en-US" sz="1600" baseline="0" dirty="0" smtClean="0"/>
                        <a:t>-874-8505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945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DFB9A5-FD89-43A8-AF69-02D38E864A86}" type="datetime4">
              <a:rPr lang="en-US"/>
              <a:pPr>
                <a:defRPr/>
              </a:pPr>
              <a:t>December 4, 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0EBC8-1BE7-4689-9391-833D449FD892}" type="slidenum">
              <a:rPr lang="en-US" smtClean="0"/>
              <a:pPr>
                <a:defRPr/>
              </a:pPr>
              <a:t>6</a:t>
            </a:fld>
            <a:endParaRPr lang="en-US" kern="1200" dirty="0"/>
          </a:p>
        </p:txBody>
      </p:sp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2844800" y="3810000"/>
            <a:ext cx="1154112" cy="65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44" tIns="34322" rIns="68644" bIns="3432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100" b="1" u="sng" dirty="0" smtClean="0">
                <a:solidFill>
                  <a:prstClr val="black"/>
                </a:solidFill>
                <a:latin typeface="Arial" charset="0"/>
              </a:rPr>
              <a:t>1/30/13</a:t>
            </a:r>
            <a:r>
              <a:rPr lang="en-US" sz="1100" dirty="0" smtClean="0">
                <a:solidFill>
                  <a:prstClr val="black"/>
                </a:solidFill>
                <a:latin typeface="Arial" charset="0"/>
              </a:rPr>
              <a:t>             </a:t>
            </a:r>
            <a:r>
              <a:rPr lang="en-US" sz="900" dirty="0">
                <a:solidFill>
                  <a:prstClr val="black"/>
                </a:solidFill>
                <a:latin typeface="Arial" charset="0"/>
              </a:rPr>
              <a:t>POE Reminder Notice            (Home Mailing)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 rot="10800000">
            <a:off x="665926" y="838200"/>
            <a:ext cx="354072" cy="2057400"/>
          </a:xfrm>
          <a:prstGeom prst="rect">
            <a:avLst/>
          </a:prstGeom>
          <a:solidFill>
            <a:srgbClr val="C2C3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68644" tIns="34322" rIns="68644" bIns="3432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 charset="0"/>
              </a:rPr>
              <a:t>EHA </a:t>
            </a:r>
            <a:r>
              <a:rPr lang="en-US" sz="1400" b="1" dirty="0">
                <a:solidFill>
                  <a:prstClr val="black"/>
                </a:solidFill>
                <a:latin typeface="Arial" charset="0"/>
              </a:rPr>
              <a:t>Communications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 rot="10800000">
            <a:off x="722312" y="3657600"/>
            <a:ext cx="354013" cy="2667000"/>
          </a:xfrm>
          <a:prstGeom prst="rect">
            <a:avLst/>
          </a:prstGeom>
          <a:solidFill>
            <a:srgbClr val="C2C3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68644" tIns="34322" rIns="68644" bIns="3432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prstClr val="black"/>
                </a:solidFill>
                <a:latin typeface="Arial" charset="0"/>
              </a:rPr>
              <a:t>Employee Correspondence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484312" y="2362200"/>
            <a:ext cx="6919913" cy="315536"/>
          </a:xfrm>
          <a:prstGeom prst="rect">
            <a:avLst/>
          </a:prstGeom>
          <a:solidFill>
            <a:srgbClr val="666666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68644" tIns="34322" rIns="68644" bIns="3432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prstClr val="white"/>
                </a:solidFill>
                <a:latin typeface="Arial" charset="0"/>
              </a:rPr>
              <a:t>Weekly Review Status Reports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 rot="10800000">
            <a:off x="146992" y="838200"/>
            <a:ext cx="415628" cy="5486400"/>
          </a:xfrm>
          <a:prstGeom prst="rect">
            <a:avLst/>
          </a:prstGeom>
          <a:solidFill>
            <a:srgbClr val="C2C3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68644" tIns="34322" rIns="68644" bIns="3432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Arial" charset="0"/>
              </a:rPr>
              <a:t>2012 </a:t>
            </a:r>
            <a:r>
              <a:rPr lang="en-US" sz="1800" b="1" dirty="0">
                <a:solidFill>
                  <a:prstClr val="black"/>
                </a:solidFill>
                <a:latin typeface="Arial" charset="0"/>
              </a:rPr>
              <a:t>Dependent Eligibility Verification</a:t>
            </a:r>
          </a:p>
        </p:txBody>
      </p:sp>
      <p:grpSp>
        <p:nvGrpSpPr>
          <p:cNvPr id="12" name="Group 46"/>
          <p:cNvGrpSpPr>
            <a:grpSpLocks/>
          </p:cNvGrpSpPr>
          <p:nvPr/>
        </p:nvGrpSpPr>
        <p:grpSpPr bwMode="auto">
          <a:xfrm>
            <a:off x="722312" y="2971800"/>
            <a:ext cx="8216900" cy="674688"/>
            <a:chOff x="685800" y="2971800"/>
            <a:chExt cx="8216900" cy="674688"/>
          </a:xfrm>
        </p:grpSpPr>
        <p:cxnSp>
          <p:nvCxnSpPr>
            <p:cNvPr id="13" name="Straight Connector 12"/>
            <p:cNvCxnSpPr>
              <a:stCxn id="15" idx="6"/>
              <a:endCxn id="14" idx="2"/>
            </p:cNvCxnSpPr>
            <p:nvPr/>
          </p:nvCxnSpPr>
          <p:spPr bwMode="auto">
            <a:xfrm>
              <a:off x="2214563" y="3292475"/>
              <a:ext cx="5238750" cy="1905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5"/>
            <p:cNvSpPr>
              <a:spLocks noChangeArrowheads="1"/>
            </p:cNvSpPr>
            <p:nvPr/>
          </p:nvSpPr>
          <p:spPr bwMode="auto">
            <a:xfrm>
              <a:off x="7453313" y="3028950"/>
              <a:ext cx="1449387" cy="56515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prstClr val="white"/>
                  </a:solidFill>
                  <a:latin typeface="+mn-lt"/>
                </a:rPr>
                <a:t>April</a:t>
              </a:r>
              <a:endParaRPr lang="en-US" sz="1600" b="1" dirty="0">
                <a:solidFill>
                  <a:prstClr val="white"/>
                </a:solidFill>
                <a:latin typeface="+mn-lt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685800" y="2971800"/>
              <a:ext cx="1528763" cy="64135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prstClr val="white"/>
                  </a:solidFill>
                  <a:latin typeface="+mn-lt"/>
                </a:rPr>
                <a:t>December</a:t>
              </a:r>
              <a:endParaRPr lang="en-US" sz="1600" b="1" dirty="0">
                <a:solidFill>
                  <a:prstClr val="white"/>
                </a:solidFill>
                <a:latin typeface="+mn-lt"/>
              </a:endParaRPr>
            </a:p>
          </p:txBody>
        </p:sp>
        <p:sp>
          <p:nvSpPr>
            <p:cNvPr id="16" name="Oval 21"/>
            <p:cNvSpPr>
              <a:spLocks noChangeArrowheads="1"/>
            </p:cNvSpPr>
            <p:nvPr/>
          </p:nvSpPr>
          <p:spPr bwMode="auto">
            <a:xfrm>
              <a:off x="2435225" y="3019425"/>
              <a:ext cx="1416050" cy="61118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prstClr val="white"/>
                  </a:solidFill>
                  <a:latin typeface="+mn-lt"/>
                </a:rPr>
                <a:t>January</a:t>
              </a:r>
              <a:endParaRPr lang="en-US" sz="1600" b="1" dirty="0">
                <a:solidFill>
                  <a:prstClr val="white"/>
                </a:solidFill>
                <a:latin typeface="+mn-lt"/>
              </a:endParaRPr>
            </a:p>
          </p:txBody>
        </p:sp>
        <p:sp>
          <p:nvSpPr>
            <p:cNvPr id="17" name="Oval 24"/>
            <p:cNvSpPr>
              <a:spLocks noChangeArrowheads="1"/>
            </p:cNvSpPr>
            <p:nvPr/>
          </p:nvSpPr>
          <p:spPr bwMode="auto">
            <a:xfrm>
              <a:off x="4106863" y="3005138"/>
              <a:ext cx="1373187" cy="64135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prstClr val="white"/>
                  </a:solidFill>
                  <a:latin typeface="+mn-lt"/>
                </a:rPr>
                <a:t>February</a:t>
              </a:r>
              <a:endParaRPr lang="en-US" sz="1600" b="1" dirty="0">
                <a:solidFill>
                  <a:prstClr val="white"/>
                </a:solidFill>
                <a:latin typeface="+mn-lt"/>
              </a:endParaRPr>
            </a:p>
          </p:txBody>
        </p:sp>
        <p:sp>
          <p:nvSpPr>
            <p:cNvPr id="18" name="Oval 27"/>
            <p:cNvSpPr>
              <a:spLocks noChangeArrowheads="1"/>
            </p:cNvSpPr>
            <p:nvPr/>
          </p:nvSpPr>
          <p:spPr bwMode="auto">
            <a:xfrm>
              <a:off x="5781675" y="3010039"/>
              <a:ext cx="1339850" cy="61277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prstClr val="white"/>
                  </a:solidFill>
                  <a:latin typeface="+mn-lt"/>
                </a:rPr>
                <a:t>March</a:t>
              </a:r>
              <a:endParaRPr lang="en-US" sz="1600" b="1" dirty="0">
                <a:solidFill>
                  <a:prstClr val="white"/>
                </a:solidFill>
                <a:latin typeface="+mn-lt"/>
              </a:endParaRPr>
            </a:p>
          </p:txBody>
        </p:sp>
      </p:grp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1066800" y="6172200"/>
            <a:ext cx="5334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900" i="1">
                <a:solidFill>
                  <a:prstClr val="black"/>
                </a:solidFill>
                <a:latin typeface="Arial" charset="0"/>
              </a:rPr>
              <a:t>Participation Complete or Incomplete Response notice sent within 3-5 days of member response</a:t>
            </a:r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0" y="0"/>
            <a:ext cx="9180512" cy="8382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prstClr val="white"/>
                </a:solidFill>
                <a:latin typeface="+mn-lt"/>
              </a:rPr>
              <a:t>2012 Educators Health Alliance </a:t>
            </a:r>
            <a:r>
              <a:rPr lang="en-US" sz="2600" b="1" dirty="0">
                <a:solidFill>
                  <a:prstClr val="white"/>
                </a:solidFill>
                <a:latin typeface="+mn-lt"/>
              </a:rPr>
              <a:t>POE Timeline</a:t>
            </a:r>
          </a:p>
        </p:txBody>
      </p:sp>
      <p:sp>
        <p:nvSpPr>
          <p:cNvPr id="22" name="AutoShape 40"/>
          <p:cNvSpPr>
            <a:spLocks noChangeArrowheads="1"/>
          </p:cNvSpPr>
          <p:nvPr/>
        </p:nvSpPr>
        <p:spPr bwMode="auto">
          <a:xfrm>
            <a:off x="7696200" y="3711575"/>
            <a:ext cx="1143000" cy="1089025"/>
          </a:xfrm>
          <a:prstGeom prst="octagon">
            <a:avLst>
              <a:gd name="adj" fmla="val 29287"/>
            </a:avLst>
          </a:prstGeom>
          <a:solidFill>
            <a:srgbClr val="E41F1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u="sng" dirty="0" smtClean="0">
                <a:solidFill>
                  <a:prstClr val="white"/>
                </a:solidFill>
                <a:latin typeface="+mn-lt"/>
              </a:rPr>
              <a:t>4/23/13</a:t>
            </a:r>
            <a:endParaRPr lang="en-US" sz="1100" b="1" u="sng" dirty="0">
              <a:solidFill>
                <a:prstClr val="white"/>
              </a:solidFill>
              <a:latin typeface="+mn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white"/>
                </a:solidFill>
                <a:latin typeface="+mn-lt"/>
              </a:rPr>
              <a:t>Appeals Process Ends/ Project Closure</a:t>
            </a:r>
          </a:p>
        </p:txBody>
      </p:sp>
      <p:sp>
        <p:nvSpPr>
          <p:cNvPr id="23" name="Text Box 34"/>
          <p:cNvSpPr txBox="1">
            <a:spLocks noChangeArrowheads="1"/>
          </p:cNvSpPr>
          <p:nvPr/>
        </p:nvSpPr>
        <p:spPr bwMode="auto">
          <a:xfrm>
            <a:off x="5835650" y="4641056"/>
            <a:ext cx="1479550" cy="515937"/>
          </a:xfrm>
          <a:prstGeom prst="rect">
            <a:avLst/>
          </a:prstGeom>
          <a:noFill/>
          <a:ln w="28575">
            <a:solidFill>
              <a:srgbClr val="E41F1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644" tIns="34322" rIns="68644" bIns="3432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100" b="1" u="sng" dirty="0" smtClean="0">
                <a:solidFill>
                  <a:prstClr val="black"/>
                </a:solidFill>
                <a:latin typeface="Arial" charset="0"/>
              </a:rPr>
              <a:t>3/31/13</a:t>
            </a:r>
            <a:r>
              <a:rPr lang="en-US" sz="1100" b="1" u="sng" dirty="0">
                <a:solidFill>
                  <a:prstClr val="black"/>
                </a:solidFill>
                <a:latin typeface="Arial" charset="0"/>
              </a:rPr>
              <a:t/>
            </a:r>
            <a:br>
              <a:rPr lang="en-US" sz="1100" b="1" u="sng" dirty="0">
                <a:solidFill>
                  <a:prstClr val="black"/>
                </a:solidFill>
                <a:latin typeface="Arial" charset="0"/>
              </a:rPr>
            </a:br>
            <a:r>
              <a:rPr lang="en-US" sz="900" dirty="0">
                <a:solidFill>
                  <a:prstClr val="black"/>
                </a:solidFill>
                <a:latin typeface="Arial" charset="0"/>
              </a:rPr>
              <a:t>Coverage Termination for Ineligible Dependents</a:t>
            </a:r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1417637" y="3810000"/>
            <a:ext cx="12858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44" tIns="34322" rIns="68644" bIns="3432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100" b="1" u="sng" dirty="0">
                <a:solidFill>
                  <a:prstClr val="black"/>
                </a:solidFill>
                <a:latin typeface="Arial" charset="0"/>
              </a:rPr>
              <a:t>  </a:t>
            </a:r>
            <a:r>
              <a:rPr lang="en-US" sz="1100" b="1" u="sng" dirty="0" smtClean="0">
                <a:solidFill>
                  <a:prstClr val="black"/>
                </a:solidFill>
                <a:latin typeface="Arial" charset="0"/>
              </a:rPr>
              <a:t>12/11/12</a:t>
            </a:r>
            <a:endParaRPr lang="en-US" sz="1100" b="1" u="sng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/>
                </a:solidFill>
                <a:latin typeface="Arial" charset="0"/>
              </a:rPr>
              <a:t>Pre-Announcement Postcard            (Home Mailing)</a:t>
            </a:r>
          </a:p>
        </p:txBody>
      </p:sp>
      <p:grpSp>
        <p:nvGrpSpPr>
          <p:cNvPr id="25" name="Group 68"/>
          <p:cNvGrpSpPr>
            <a:grpSpLocks/>
          </p:cNvGrpSpPr>
          <p:nvPr/>
        </p:nvGrpSpPr>
        <p:grpSpPr bwMode="auto">
          <a:xfrm>
            <a:off x="5786437" y="3752842"/>
            <a:ext cx="1528763" cy="654090"/>
            <a:chOff x="4343400" y="4365625"/>
            <a:chExt cx="1528763" cy="597334"/>
          </a:xfrm>
        </p:grpSpPr>
        <p:sp>
          <p:nvSpPr>
            <p:cNvPr id="26" name="Text Box 36"/>
            <p:cNvSpPr txBox="1">
              <a:spLocks noChangeArrowheads="1"/>
            </p:cNvSpPr>
            <p:nvPr/>
          </p:nvSpPr>
          <p:spPr bwMode="auto">
            <a:xfrm>
              <a:off x="4429126" y="4365625"/>
              <a:ext cx="1443037" cy="597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644" tIns="34322" rIns="68644" bIns="34322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100" b="1" u="sng" dirty="0" smtClean="0">
                  <a:solidFill>
                    <a:prstClr val="black"/>
                  </a:solidFill>
                  <a:latin typeface="Arial" charset="0"/>
                </a:rPr>
                <a:t>3/8/13</a:t>
              </a:r>
              <a:r>
                <a:rPr lang="en-US" sz="1100" dirty="0" smtClean="0">
                  <a:solidFill>
                    <a:prstClr val="black"/>
                  </a:solidFill>
                  <a:latin typeface="Arial" charset="0"/>
                </a:rPr>
                <a:t>                 </a:t>
              </a:r>
              <a:r>
                <a:rPr lang="en-US" sz="900" dirty="0" smtClean="0">
                  <a:solidFill>
                    <a:prstClr val="black"/>
                  </a:solidFill>
                  <a:latin typeface="Arial" charset="0"/>
                </a:rPr>
                <a:t>Removal Notices for Non-Responders     </a:t>
              </a:r>
              <a:r>
                <a:rPr lang="en-US" sz="900" dirty="0">
                  <a:solidFill>
                    <a:prstClr val="black"/>
                  </a:solidFill>
                  <a:latin typeface="Arial" charset="0"/>
                </a:rPr>
                <a:t>(Home Mailing)</a:t>
              </a:r>
            </a:p>
          </p:txBody>
        </p:sp>
        <p:grpSp>
          <p:nvGrpSpPr>
            <p:cNvPr id="27" name="Group 49"/>
            <p:cNvGrpSpPr>
              <a:grpSpLocks/>
            </p:cNvGrpSpPr>
            <p:nvPr/>
          </p:nvGrpSpPr>
          <p:grpSpPr bwMode="auto">
            <a:xfrm>
              <a:off x="4343400" y="4412015"/>
              <a:ext cx="268287" cy="163822"/>
              <a:chOff x="1600200" y="4237340"/>
              <a:chExt cx="1238383" cy="645126"/>
            </a:xfrm>
          </p:grpSpPr>
          <p:sp>
            <p:nvSpPr>
              <p:cNvPr id="28" name="Rectangle 27"/>
              <p:cNvSpPr>
                <a:spLocks noChangeAspect="1"/>
              </p:cNvSpPr>
              <p:nvPr/>
            </p:nvSpPr>
            <p:spPr>
              <a:xfrm>
                <a:off x="1600200" y="4265887"/>
                <a:ext cx="1069848" cy="616579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Isosceles Triangle 28"/>
              <p:cNvSpPr>
                <a:spLocks noChangeAspect="1"/>
              </p:cNvSpPr>
              <p:nvPr/>
            </p:nvSpPr>
            <p:spPr>
              <a:xfrm rot="10800000">
                <a:off x="1768735" y="4237340"/>
                <a:ext cx="1069848" cy="308289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4281487" y="3810000"/>
            <a:ext cx="1241425" cy="584200"/>
          </a:xfrm>
          <a:prstGeom prst="rect">
            <a:avLst/>
          </a:prstGeom>
          <a:noFill/>
          <a:ln w="28575">
            <a:solidFill>
              <a:srgbClr val="E41F1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644" tIns="34322" rIns="68644" bIns="3432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100" b="1" u="sng" dirty="0" smtClean="0">
                <a:solidFill>
                  <a:prstClr val="black"/>
                </a:solidFill>
                <a:latin typeface="Arial" charset="0"/>
              </a:rPr>
              <a:t>2/22/13</a:t>
            </a:r>
            <a:endParaRPr lang="en-US" sz="1100" b="1" u="sng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900" dirty="0">
                <a:solidFill>
                  <a:prstClr val="black"/>
                </a:solidFill>
                <a:latin typeface="Arial" charset="0"/>
              </a:rPr>
              <a:t>Postmark Date for POE Materials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81125" y="990600"/>
            <a:ext cx="2506662" cy="8156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u="sng" dirty="0">
                <a:solidFill>
                  <a:prstClr val="white"/>
                </a:solidFill>
                <a:latin typeface="+mn-lt"/>
              </a:rPr>
              <a:t>Internal </a:t>
            </a:r>
            <a:r>
              <a:rPr lang="en-US" sz="1400" b="1" u="sng" dirty="0" smtClean="0">
                <a:solidFill>
                  <a:prstClr val="white"/>
                </a:solidFill>
                <a:latin typeface="+mn-lt"/>
              </a:rPr>
              <a:t>Communications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100" b="1" dirty="0" smtClean="0">
                <a:solidFill>
                  <a:prstClr val="white"/>
                </a:solidFill>
                <a:latin typeface="+mj-lt"/>
              </a:rPr>
              <a:t>Posting to EHS Website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100" b="1" dirty="0" smtClean="0">
                <a:solidFill>
                  <a:prstClr val="white"/>
                </a:solidFill>
                <a:latin typeface="+mj-lt"/>
              </a:rPr>
              <a:t>EHS Group Leader Letter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100" b="1" dirty="0" smtClean="0">
                <a:solidFill>
                  <a:prstClr val="white"/>
                </a:solidFill>
                <a:latin typeface="+mj-lt"/>
              </a:rPr>
              <a:t>EHA Member Letter</a:t>
            </a:r>
            <a:endParaRPr lang="en-US" sz="1100" b="1" dirty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34" name="Group 68"/>
          <p:cNvGrpSpPr>
            <a:grpSpLocks/>
          </p:cNvGrpSpPr>
          <p:nvPr/>
        </p:nvGrpSpPr>
        <p:grpSpPr bwMode="auto">
          <a:xfrm>
            <a:off x="1417637" y="4899025"/>
            <a:ext cx="1590675" cy="823913"/>
            <a:chOff x="4343400" y="4365625"/>
            <a:chExt cx="1590675" cy="752421"/>
          </a:xfrm>
        </p:grpSpPr>
        <p:sp>
          <p:nvSpPr>
            <p:cNvPr id="35" name="Text Box 36"/>
            <p:cNvSpPr txBox="1">
              <a:spLocks noChangeArrowheads="1"/>
            </p:cNvSpPr>
            <p:nvPr/>
          </p:nvSpPr>
          <p:spPr bwMode="auto">
            <a:xfrm>
              <a:off x="4648200" y="4365625"/>
              <a:ext cx="1285875" cy="752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644" tIns="34322" rIns="68644" bIns="34322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100" b="1" u="sng" dirty="0" smtClean="0">
                  <a:solidFill>
                    <a:prstClr val="black"/>
                  </a:solidFill>
                  <a:latin typeface="Arial" charset="0"/>
                </a:rPr>
                <a:t>12/17/12</a:t>
              </a:r>
              <a:r>
                <a:rPr lang="en-US" sz="1100" dirty="0" smtClean="0">
                  <a:solidFill>
                    <a:prstClr val="black"/>
                  </a:solidFill>
                  <a:latin typeface="Arial" charset="0"/>
                </a:rPr>
                <a:t>                 </a:t>
              </a:r>
              <a:r>
                <a:rPr lang="en-US" sz="900" dirty="0">
                  <a:solidFill>
                    <a:prstClr val="black"/>
                  </a:solidFill>
                  <a:latin typeface="Arial" charset="0"/>
                </a:rPr>
                <a:t>POE</a:t>
              </a:r>
              <a:r>
                <a:rPr lang="en-US" sz="1100" dirty="0">
                  <a:solidFill>
                    <a:prstClr val="black"/>
                  </a:solidFill>
                  <a:latin typeface="Arial" charset="0"/>
                </a:rPr>
                <a:t> </a:t>
              </a:r>
              <a:r>
                <a:rPr lang="en-US" sz="900" dirty="0">
                  <a:solidFill>
                    <a:prstClr val="black"/>
                  </a:solidFill>
                  <a:latin typeface="Arial" charset="0"/>
                </a:rPr>
                <a:t>Initial Notice – Dependent and Spouse Verification  (Home Mailing)</a:t>
              </a:r>
            </a:p>
          </p:txBody>
        </p:sp>
        <p:grpSp>
          <p:nvGrpSpPr>
            <p:cNvPr id="36" name="Group 49"/>
            <p:cNvGrpSpPr>
              <a:grpSpLocks/>
            </p:cNvGrpSpPr>
            <p:nvPr/>
          </p:nvGrpSpPr>
          <p:grpSpPr bwMode="auto">
            <a:xfrm>
              <a:off x="4343400" y="4412015"/>
              <a:ext cx="268287" cy="163822"/>
              <a:chOff x="1600200" y="4237340"/>
              <a:chExt cx="1238383" cy="645126"/>
            </a:xfrm>
          </p:grpSpPr>
          <p:sp>
            <p:nvSpPr>
              <p:cNvPr id="37" name="Rectangle 36"/>
              <p:cNvSpPr>
                <a:spLocks noChangeAspect="1"/>
              </p:cNvSpPr>
              <p:nvPr/>
            </p:nvSpPr>
            <p:spPr>
              <a:xfrm>
                <a:off x="1600200" y="4265887"/>
                <a:ext cx="1069848" cy="616579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Isosceles Triangle 37"/>
              <p:cNvSpPr>
                <a:spLocks noChangeAspect="1"/>
              </p:cNvSpPr>
              <p:nvPr/>
            </p:nvSpPr>
            <p:spPr>
              <a:xfrm rot="10800000">
                <a:off x="1768735" y="4237340"/>
                <a:ext cx="1069848" cy="308289"/>
              </a:xfrm>
              <a:prstGeom prst="triangl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6907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01DC59F-0429-47C1-B6AD-240147B4E178}" type="datetime4">
              <a:rPr lang="en-US" smtClean="0"/>
              <a:t>December 4, 2012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595FC-F028-4FCC-AFEC-89B5670DA7CD}" type="slidenum">
              <a:rPr lang="en-US" smtClean="0"/>
              <a:pPr>
                <a:defRPr/>
              </a:pPr>
              <a:t>7</a:t>
            </a:fld>
            <a:endParaRPr lang="en-US" kern="1200" dirty="0"/>
          </a:p>
        </p:txBody>
      </p:sp>
      <p:pic>
        <p:nvPicPr>
          <p:cNvPr id="4" name="Content Placeholder 4" descr="ques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5013" y="1295400"/>
            <a:ext cx="7292975" cy="43434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90855"/>
            <a:ext cx="854075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2895D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2895D5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2895D5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2895D5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2895D5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2895D5"/>
                </a:solidFill>
                <a:latin typeface="Xerox Sans Light" pitchFamily="5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2895D5"/>
                </a:solidFill>
                <a:latin typeface="Xerox Sans Light" pitchFamily="5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2895D5"/>
                </a:solidFill>
                <a:latin typeface="Xerox Sans Light" pitchFamily="5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2895D5"/>
                </a:solidFill>
                <a:latin typeface="Xerox Sans Light" pitchFamily="50" charset="0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Questions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9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XS Free Blue_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Xerox Brand Theme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2895D5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Xerox Sans" pitchFamily="50" charset="0"/>
          </a:defRPr>
        </a:defPPr>
      </a:lstStyle>
    </a:lnDef>
    <a:txDef>
      <a:spPr>
        <a:noFill/>
      </a:spPr>
      <a:bodyPr wrap="square" tIns="91440" bIns="91440" rtlCol="0">
        <a:spAutoFit/>
      </a:bodyPr>
      <a:lstStyle>
        <a:defPPr>
          <a:defRPr dirty="0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2895D5"/>
        </a:dk2>
        <a:lt2>
          <a:srgbClr val="ADAFB2"/>
        </a:lt2>
        <a:accent1>
          <a:srgbClr val="2895D5"/>
        </a:accent1>
        <a:accent2>
          <a:srgbClr val="7EBFE6"/>
        </a:accent2>
        <a:accent3>
          <a:srgbClr val="FFFFFF"/>
        </a:accent3>
        <a:accent4>
          <a:srgbClr val="000000"/>
        </a:accent4>
        <a:accent5>
          <a:srgbClr val="ACC8E7"/>
        </a:accent5>
        <a:accent6>
          <a:srgbClr val="72ADD0"/>
        </a:accent6>
        <a:hlink>
          <a:srgbClr val="BEDFF2"/>
        </a:hlink>
        <a:folHlink>
          <a:srgbClr val="2895D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29EC98E7948047AB51A20F246CA1F7" ma:contentTypeVersion="0" ma:contentTypeDescription="Create a new document." ma:contentTypeScope="" ma:versionID="73028b9771e229db74921b705369243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B481B4B-7D0A-449F-892C-B76A25E4EA8E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3B0D4D2-C1F5-4510-BC2B-8865A9F13E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A86BB7-339D-4D1B-A749-1EDC90C80F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XS Free Blue_ar</Template>
  <TotalTime>912</TotalTime>
  <Words>531</Words>
  <Application>Microsoft Macintosh PowerPoint</Application>
  <PresentationFormat>On-screen Show (4:3)</PresentationFormat>
  <Paragraphs>129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XS Free Blue_ar</vt:lpstr>
      <vt:lpstr>Educators Health Alliance</vt:lpstr>
      <vt:lpstr>Dependent Eligibility Verification (DEV)</vt:lpstr>
      <vt:lpstr>Who will be included in the verification?</vt:lpstr>
      <vt:lpstr>Required Documentation</vt:lpstr>
      <vt:lpstr>What support is available to participants?</vt:lpstr>
      <vt:lpstr>PowerPoint Presentation</vt:lpstr>
      <vt:lpstr>PowerPoint Presentation</vt:lpstr>
    </vt:vector>
  </TitlesOfParts>
  <Company>Affiliated Computer Services,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xxxxx DEV</dc:title>
  <dc:creator>ACS</dc:creator>
  <cp:lastModifiedBy>Gregory Long</cp:lastModifiedBy>
  <cp:revision>66</cp:revision>
  <cp:lastPrinted>2012-11-20T20:36:50Z</cp:lastPrinted>
  <dcterms:created xsi:type="dcterms:W3CDTF">2012-09-18T12:14:43Z</dcterms:created>
  <dcterms:modified xsi:type="dcterms:W3CDTF">2012-12-04T15:24:19Z</dcterms:modified>
</cp:coreProperties>
</file>