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9" r:id="rId3"/>
    <p:sldId id="306" r:id="rId4"/>
    <p:sldId id="302" r:id="rId5"/>
    <p:sldId id="303" r:id="rId6"/>
    <p:sldId id="317" r:id="rId7"/>
    <p:sldId id="280" r:id="rId8"/>
    <p:sldId id="282" r:id="rId9"/>
    <p:sldId id="283" r:id="rId10"/>
    <p:sldId id="263" r:id="rId11"/>
    <p:sldId id="264" r:id="rId12"/>
    <p:sldId id="309" r:id="rId13"/>
    <p:sldId id="315" r:id="rId14"/>
    <p:sldId id="313" r:id="rId15"/>
    <p:sldId id="267" r:id="rId16"/>
    <p:sldId id="310" r:id="rId17"/>
    <p:sldId id="311" r:id="rId18"/>
    <p:sldId id="285" r:id="rId19"/>
  </p:sldIdLst>
  <p:sldSz cx="9144000" cy="6858000" type="screen4x3"/>
  <p:notesSz cx="7019925" cy="9305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9" autoAdjust="0"/>
    <p:restoredTop sz="94660" autoAdjust="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732" y="2076"/>
      </p:cViewPr>
      <p:guideLst>
        <p:guide orient="horz" pos="2931"/>
        <p:guide pos="22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0" tIns="46632" rIns="93260" bIns="46632" numCol="1" anchor="t" anchorCtr="0" compatLnSpc="1">
            <a:prstTxWarp prst="textNoShape">
              <a:avLst/>
            </a:prstTxWarp>
          </a:bodyPr>
          <a:lstStyle>
            <a:lvl1pPr defTabSz="93319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6688" y="1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0" tIns="46632" rIns="93260" bIns="46632" numCol="1" anchor="t" anchorCtr="0" compatLnSpc="1">
            <a:prstTxWarp prst="textNoShape">
              <a:avLst/>
            </a:prstTxWarp>
          </a:bodyPr>
          <a:lstStyle>
            <a:lvl1pPr algn="r" defTabSz="93319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2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0" tIns="46632" rIns="93260" bIns="46632" numCol="1" anchor="b" anchorCtr="0" compatLnSpc="1">
            <a:prstTxWarp prst="textNoShape">
              <a:avLst/>
            </a:prstTxWarp>
          </a:bodyPr>
          <a:lstStyle>
            <a:lvl1pPr defTabSz="93319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6688" y="8839202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0" tIns="46632" rIns="93260" bIns="46632" numCol="1" anchor="b" anchorCtr="0" compatLnSpc="1">
            <a:prstTxWarp prst="textNoShape">
              <a:avLst/>
            </a:prstTxWarp>
          </a:bodyPr>
          <a:lstStyle>
            <a:lvl1pPr algn="r" defTabSz="933193">
              <a:defRPr sz="1200"/>
            </a:lvl1pPr>
          </a:lstStyle>
          <a:p>
            <a:pPr>
              <a:defRPr/>
            </a:pPr>
            <a:fld id="{C792CC20-AACF-42B1-BB41-695441B772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558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0" tIns="46632" rIns="93260" bIns="46632" numCol="1" anchor="t" anchorCtr="0" compatLnSpc="1">
            <a:prstTxWarp prst="textNoShape">
              <a:avLst/>
            </a:prstTxWarp>
          </a:bodyPr>
          <a:lstStyle>
            <a:lvl1pPr defTabSz="93319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6688" y="1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0" tIns="46632" rIns="93260" bIns="46632" numCol="1" anchor="t" anchorCtr="0" compatLnSpc="1">
            <a:prstTxWarp prst="textNoShape">
              <a:avLst/>
            </a:prstTxWarp>
          </a:bodyPr>
          <a:lstStyle>
            <a:lvl1pPr algn="r" defTabSz="93319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698500"/>
            <a:ext cx="4649787" cy="3489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7" y="4419601"/>
            <a:ext cx="5616575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0" tIns="46632" rIns="93260" bIns="466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2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0" tIns="46632" rIns="93260" bIns="46632" numCol="1" anchor="b" anchorCtr="0" compatLnSpc="1">
            <a:prstTxWarp prst="textNoShape">
              <a:avLst/>
            </a:prstTxWarp>
          </a:bodyPr>
          <a:lstStyle>
            <a:lvl1pPr defTabSz="93319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6688" y="8839202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60" tIns="46632" rIns="93260" bIns="46632" numCol="1" anchor="b" anchorCtr="0" compatLnSpc="1">
            <a:prstTxWarp prst="textNoShape">
              <a:avLst/>
            </a:prstTxWarp>
          </a:bodyPr>
          <a:lstStyle>
            <a:lvl1pPr algn="r" defTabSz="933193">
              <a:defRPr sz="1200"/>
            </a:lvl1pPr>
          </a:lstStyle>
          <a:p>
            <a:pPr>
              <a:defRPr/>
            </a:pPr>
            <a:fld id="{BDBAC2A7-4D07-446A-B6D9-327EA4E400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3691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BAC2A7-4D07-446A-B6D9-327EA4E4007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BAC2A7-4D07-446A-B6D9-327EA4E4007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BAC2A7-4D07-446A-B6D9-327EA4E4007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25550" y="690563"/>
            <a:ext cx="4649788" cy="34893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BAC2A7-4D07-446A-B6D9-327EA4E4007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51375" cy="3489325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Regardless of the type of account you select or the funds you select accessibility</a:t>
            </a:r>
          </a:p>
          <a:p>
            <a:r>
              <a:rPr lang="en-US" smtClean="0"/>
              <a:t> is the key to HSA accounts.   You can use these funds as needed or invested </a:t>
            </a:r>
          </a:p>
          <a:p>
            <a:r>
              <a:rPr lang="en-US" smtClean="0"/>
              <a:t>for eligible expenses.  There are no fees with this account but there are limits to </a:t>
            </a:r>
          </a:p>
          <a:p>
            <a:r>
              <a:rPr lang="en-US" smtClean="0"/>
              <a:t>what you can invest.</a:t>
            </a:r>
          </a:p>
          <a:p>
            <a:endParaRPr lang="en-US" smtClean="0"/>
          </a:p>
          <a:p>
            <a:r>
              <a:rPr lang="en-US" smtClean="0"/>
              <a:t>You can have both types of accounts but you may not exceed annual </a:t>
            </a:r>
          </a:p>
          <a:p>
            <a:r>
              <a:rPr lang="en-US" smtClean="0"/>
              <a:t>contribution limits set by the IRS.</a:t>
            </a:r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4275" y="698500"/>
            <a:ext cx="4651375" cy="3489325"/>
          </a:xfrm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Pay any merchant</a:t>
            </a:r>
          </a:p>
          <a:p>
            <a:r>
              <a:rPr lang="en-US" smtClean="0"/>
              <a:t>Set up recurring payments</a:t>
            </a:r>
          </a:p>
          <a:p>
            <a:r>
              <a:rPr lang="en-US" smtClean="0"/>
              <a:t>Track online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611FDA-51C9-471D-B5AB-3A83C9ECC623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22375" y="665163"/>
            <a:ext cx="4649788" cy="34893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BAC2A7-4D07-446A-B6D9-327EA4E4007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BAC2A7-4D07-446A-B6D9-327EA4E40075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BAC2A7-4D07-446A-B6D9-327EA4E40075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BAC2A7-4D07-446A-B6D9-327EA4E40075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BAC2A7-4D07-446A-B6D9-327EA4E4007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BAC2A7-4D07-446A-B6D9-327EA4E4007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BAC2A7-4D07-446A-B6D9-327EA4E4007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BAC2A7-4D07-446A-B6D9-327EA4E4007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BAC2A7-4D07-446A-B6D9-327EA4E4007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BAC2A7-4D07-446A-B6D9-327EA4E4007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BAC2A7-4D07-446A-B6D9-327EA4E4007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BAC2A7-4D07-446A-B6D9-327EA4E4007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F7E287-87EB-41D2-96DF-493182B15222}" type="datetimeFigureOut">
              <a:rPr lang="en-US"/>
              <a:pPr/>
              <a:t>5/7/2013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AB60C-7A1F-4B86-BFDA-7372A055B5F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968499-7012-45E5-9226-7A57B02CA7F2}" type="datetimeFigureOut">
              <a:rPr lang="en-US"/>
              <a:pPr/>
              <a:t>5/7/2013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AE7774-C808-412B-A283-87E7F504047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b="1" kern="1200" dirty="0" smtClean="0">
                <a:solidFill>
                  <a:srgbClr val="0070C0"/>
                </a:solidFill>
              </a:rPr>
              <a:t>Health Savings Accounts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31D7F3-D9EE-4E40-92EE-4163D3FF2E5C}" type="datetimeFigureOut">
              <a:rPr lang="en-US"/>
              <a:pPr/>
              <a:t>5/7/2013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3BC0D2-B2E7-473A-A7DA-CF1A3B7FF35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C2F3A2-1483-43EF-B167-35B11700B2D5}" type="datetimeFigureOut">
              <a:rPr lang="en-US"/>
              <a:pPr/>
              <a:t>5/7/2013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DCFE0-7544-4FEF-9C7B-2205CC860DA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FD05C2-AB9F-4668-8CB4-CF7A5FB01B88}" type="datetimeFigureOut">
              <a:rPr lang="en-US"/>
              <a:pPr/>
              <a:t>5/7/2013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DAA4AC-4D5F-40D3-8B09-7EA77465C7A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DFBC7C-AB93-4A49-A099-889FF653CF72}" type="datetimeFigureOut">
              <a:rPr lang="en-US"/>
              <a:pPr/>
              <a:t>5/7/2013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B279F-49DC-42AF-AA9D-C81DB87C52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BD5A34-8401-4412-9700-E7E95CD14CC0}" type="datetimeFigureOut">
              <a:rPr lang="en-US"/>
              <a:pPr/>
              <a:t>5/7/2013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B7DA62-825C-4E11-A66F-FCFF8A9DE87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D6100E-6731-4D63-BADE-C385D2B60DA0}" type="datetimeFigureOut">
              <a:rPr lang="en-US"/>
              <a:pPr/>
              <a:t>5/7/2013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45CA7C-427C-44FA-B0D1-76B0EAA5B12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8D3FC4-9B5D-4BEA-9A83-A32340BF21E7}" type="datetimeFigureOut">
              <a:rPr lang="en-US"/>
              <a:pPr/>
              <a:t>5/7/2013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6AA02F-ACD4-4B95-BF59-38FAEF41890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755518-B6E5-4842-B11A-78480CCDAFFD}" type="datetimeFigureOut">
              <a:rPr lang="en-US"/>
              <a:pPr/>
              <a:t>5/7/2013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633AFC-7E06-4231-A6EC-5C2DCD3A5E1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b="1" kern="1200" dirty="0" smtClean="0">
                <a:solidFill>
                  <a:srgbClr val="0070C0"/>
                </a:solidFill>
              </a:rPr>
              <a:t>Health Savings Accounts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C465-A164-4617-81F9-D347E4B37BAC}" type="datetimeFigureOut">
              <a:rPr lang="en-US" smtClean="0"/>
              <a:pPr/>
              <a:t>5/7/2013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853B5-D491-46B4-A7D1-97D39B4C96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914400" y="1752600"/>
            <a:ext cx="67817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70C0"/>
              </a:buClr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70C0"/>
                </a:solidFill>
              </a:rPr>
              <a:t>Age Requirement:  18 or older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22A5A0-9FD9-4283-BF4C-D9642521AAFF}" type="datetimeFigureOut">
              <a:rPr lang="en-US"/>
              <a:pPr/>
              <a:t>5/7/2013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439C0-C0F4-4A5D-913A-3A282764E52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8" name="Picture 8" descr="ubt_powerpoint_hsa_09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-31750"/>
            <a:ext cx="9144000" cy="6889750"/>
          </a:xfrm>
          <a:prstGeom prst="rect">
            <a:avLst/>
          </a:prstGeom>
          <a:noFill/>
        </p:spPr>
      </p:pic>
      <p:sp>
        <p:nvSpPr>
          <p:cNvPr id="4096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7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D5CC465-A164-4617-81F9-D347E4B37BAC}" type="datetimeFigureOut">
              <a:rPr lang="en-US"/>
              <a:pPr/>
              <a:t>5/7/2013</a:t>
            </a:fld>
            <a:endParaRPr lang="en-US" dirty="0"/>
          </a:p>
        </p:txBody>
      </p:sp>
      <p:sp>
        <p:nvSpPr>
          <p:cNvPr id="4097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4097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A9853B5-D491-46B4-A7D1-97D39B4C96D3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6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bt.com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Bobbi.Hanigan@ubt.com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Heather.Poysa@ubt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81000" y="1371600"/>
            <a:ext cx="7851648" cy="1828800"/>
          </a:xfrm>
          <a:noFill/>
        </p:spPr>
        <p:txBody>
          <a:bodyPr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5600" b="1" kern="1200" dirty="0" smtClean="0">
                <a:solidFill>
                  <a:srgbClr val="0070C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HEALTH SAVINGS ACCOUNTS</a:t>
            </a:r>
            <a:endParaRPr lang="en-US" sz="5600" b="1" kern="1200" dirty="0">
              <a:solidFill>
                <a:srgbClr val="0070C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152400"/>
            <a:ext cx="7467600" cy="838200"/>
          </a:xfrm>
        </p:spPr>
        <p:txBody>
          <a:bodyPr lIns="0" rIns="0" bIns="0" anchor="b">
            <a:normAutofit/>
          </a:bodyPr>
          <a:lstStyle/>
          <a:p>
            <a:r>
              <a:rPr lang="en-US" sz="4000" b="1" kern="1200" dirty="0" smtClean="0">
                <a:solidFill>
                  <a:srgbClr val="0070C0"/>
                </a:solidFill>
              </a:rPr>
              <a:t>Advantages of HSAs</a:t>
            </a:r>
            <a:endParaRPr lang="en-US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219200"/>
            <a:ext cx="8229600" cy="354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Aft>
                <a:spcPts val="600"/>
              </a:spcAft>
              <a:buClr>
                <a:srgbClr val="0070C0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</a:rPr>
              <a:t> Triple Tax Savings:</a:t>
            </a:r>
          </a:p>
          <a:p>
            <a:pPr>
              <a:lnSpc>
                <a:spcPct val="8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dirty="0" smtClean="0">
                <a:solidFill>
                  <a:srgbClr val="0070C0"/>
                </a:solidFill>
              </a:rPr>
              <a:t>	</a:t>
            </a:r>
            <a:r>
              <a:rPr lang="en-US" sz="2200" dirty="0" smtClean="0">
                <a:solidFill>
                  <a:srgbClr val="0070C0"/>
                </a:solidFill>
              </a:rPr>
              <a:t>Tax deductions when you contribute to your account</a:t>
            </a:r>
          </a:p>
          <a:p>
            <a:pPr>
              <a:lnSpc>
                <a:spcPct val="8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200" dirty="0" smtClean="0">
                <a:solidFill>
                  <a:srgbClr val="0070C0"/>
                </a:solidFill>
              </a:rPr>
              <a:t>	Tax-free earnings through investments/interest</a:t>
            </a:r>
          </a:p>
          <a:p>
            <a:pPr>
              <a:lnSpc>
                <a:spcPct val="8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200" dirty="0" smtClean="0">
                <a:solidFill>
                  <a:srgbClr val="0070C0"/>
                </a:solidFill>
              </a:rPr>
              <a:t>	Tax-free withdrawals for qualified medical expenses</a:t>
            </a:r>
          </a:p>
          <a:p>
            <a:pPr>
              <a:lnSpc>
                <a:spcPct val="80000"/>
              </a:lnSpc>
              <a:spcAft>
                <a:spcPts val="600"/>
              </a:spcAft>
              <a:buClr>
                <a:schemeClr val="accent1"/>
              </a:buClr>
            </a:pPr>
            <a:endParaRPr lang="en-US" sz="2200" dirty="0" smtClean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  <a:spcAft>
                <a:spcPts val="600"/>
              </a:spcAft>
              <a:buClr>
                <a:srgbClr val="0070C0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</a:rPr>
              <a:t> Portability-accounts are completely portable if you:</a:t>
            </a:r>
            <a:r>
              <a:rPr lang="en-US" sz="2800" dirty="0" smtClean="0">
                <a:solidFill>
                  <a:srgbClr val="0070C0"/>
                </a:solidFill>
              </a:rPr>
              <a:t> 	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dirty="0" smtClean="0">
                <a:solidFill>
                  <a:srgbClr val="0070C0"/>
                </a:solidFill>
              </a:rPr>
              <a:t>	</a:t>
            </a:r>
            <a:r>
              <a:rPr lang="en-US" sz="2200" dirty="0" smtClean="0">
                <a:solidFill>
                  <a:srgbClr val="0070C0"/>
                </a:solidFill>
              </a:rPr>
              <a:t>Change your medical coverage	</a:t>
            </a:r>
          </a:p>
          <a:p>
            <a:pPr>
              <a:lnSpc>
                <a:spcPct val="8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200" dirty="0" smtClean="0">
                <a:solidFill>
                  <a:srgbClr val="0070C0"/>
                </a:solidFill>
              </a:rPr>
              <a:t>	Move to another state</a:t>
            </a:r>
          </a:p>
          <a:p>
            <a:pPr>
              <a:lnSpc>
                <a:spcPct val="8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200" dirty="0" smtClean="0">
                <a:solidFill>
                  <a:srgbClr val="0070C0"/>
                </a:solidFill>
              </a:rPr>
              <a:t>	Change your marital status</a:t>
            </a:r>
          </a:p>
          <a:p>
            <a:pPr>
              <a:lnSpc>
                <a:spcPct val="80000"/>
              </a:lnSpc>
              <a:spcAft>
                <a:spcPct val="50000"/>
              </a:spcAft>
              <a:buClr>
                <a:schemeClr val="accent1"/>
              </a:buClr>
            </a:pPr>
            <a:endParaRPr lang="en-US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76200"/>
            <a:ext cx="8305800" cy="990600"/>
          </a:xfrm>
        </p:spPr>
        <p:txBody>
          <a:bodyPr lIns="0" rIns="0" bIns="0" anchor="b"/>
          <a:lstStyle/>
          <a:p>
            <a:r>
              <a:rPr lang="en-US" sz="3600" b="1" kern="1200" dirty="0" smtClean="0">
                <a:solidFill>
                  <a:srgbClr val="0070C0"/>
                </a:solidFill>
              </a:rPr>
              <a:t/>
            </a:r>
            <a:br>
              <a:rPr lang="en-US" sz="3600" b="1" kern="1200" dirty="0" smtClean="0">
                <a:solidFill>
                  <a:srgbClr val="0070C0"/>
                </a:solidFill>
              </a:rPr>
            </a:br>
            <a:r>
              <a:rPr lang="en-US" sz="4000" b="1" kern="1200" dirty="0" smtClean="0">
                <a:solidFill>
                  <a:srgbClr val="0070C0"/>
                </a:solidFill>
              </a:rPr>
              <a:t>HSA Beneficiaries</a:t>
            </a:r>
            <a:endParaRPr lang="en-US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9460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381000" y="1524000"/>
            <a:ext cx="8305800" cy="3581400"/>
          </a:xfrm>
          <a:ln/>
        </p:spPr>
        <p:txBody>
          <a:bodyPr/>
          <a:lstStyle/>
          <a:p>
            <a:pPr>
              <a:spcAft>
                <a:spcPct val="50000"/>
              </a:spcAft>
              <a:buClr>
                <a:srgbClr val="0070C0"/>
              </a:buClr>
            </a:pPr>
            <a:r>
              <a:rPr lang="en-US" sz="2200" dirty="0" smtClean="0">
                <a:solidFill>
                  <a:srgbClr val="0070C0"/>
                </a:solidFill>
                <a:cs typeface="Arial" charset="0"/>
              </a:rPr>
              <a:t>Surviving spouse becomes the owner of the account and can use it as if it were their own HSA</a:t>
            </a:r>
          </a:p>
          <a:p>
            <a:pPr>
              <a:spcAft>
                <a:spcPct val="50000"/>
              </a:spcAft>
              <a:buClr>
                <a:srgbClr val="0070C0"/>
              </a:buClr>
            </a:pPr>
            <a:r>
              <a:rPr lang="en-US" sz="2200" dirty="0" smtClean="0">
                <a:solidFill>
                  <a:srgbClr val="0070C0"/>
                </a:solidFill>
                <a:cs typeface="Arial" charset="0"/>
              </a:rPr>
              <a:t>No surviving spouse?  The account is no longer treated as an HSA.  The account passes to your beneficiary, or becomes part of your estate (and is subject to any applicable taxes)</a:t>
            </a:r>
          </a:p>
          <a:p>
            <a:pPr>
              <a:lnSpc>
                <a:spcPct val="7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Two Types of Accounts to Meet Your Savings and Investment Needs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00201"/>
            <a:ext cx="3581400" cy="2895599"/>
          </a:xfrm>
        </p:spPr>
        <p:txBody>
          <a:bodyPr/>
          <a:lstStyle/>
          <a:p>
            <a:pPr algn="ctr">
              <a:spcAft>
                <a:spcPts val="600"/>
              </a:spcAft>
              <a:buNone/>
            </a:pPr>
            <a:r>
              <a:rPr lang="en-US" sz="2400" b="1" u="sng" dirty="0" smtClean="0">
                <a:solidFill>
                  <a:srgbClr val="0070C0"/>
                </a:solidFill>
                <a:latin typeface="Adobe Heiti Std R" pitchFamily="34" charset="-128"/>
                <a:ea typeface="Adobe Heiti Std R" pitchFamily="34" charset="-128"/>
              </a:rPr>
              <a:t>Deposit HSA</a:t>
            </a:r>
          </a:p>
          <a:p>
            <a:pPr>
              <a:spcAft>
                <a:spcPts val="600"/>
              </a:spcAft>
            </a:pPr>
            <a:r>
              <a:rPr lang="en-US" sz="2200" dirty="0" smtClean="0">
                <a:solidFill>
                  <a:srgbClr val="0070C0"/>
                </a:solidFill>
              </a:rPr>
              <a:t>Variable Balance</a:t>
            </a:r>
          </a:p>
          <a:p>
            <a:pPr>
              <a:spcAft>
                <a:spcPts val="600"/>
              </a:spcAft>
            </a:pPr>
            <a:r>
              <a:rPr lang="en-US" sz="2200" dirty="0" smtClean="0">
                <a:solidFill>
                  <a:srgbClr val="0070C0"/>
                </a:solidFill>
              </a:rPr>
              <a:t>High Activity</a:t>
            </a:r>
          </a:p>
          <a:p>
            <a:pPr>
              <a:spcAft>
                <a:spcPts val="600"/>
              </a:spcAft>
            </a:pPr>
            <a:r>
              <a:rPr lang="en-US" sz="2200" dirty="0" smtClean="0">
                <a:solidFill>
                  <a:srgbClr val="0070C0"/>
                </a:solidFill>
              </a:rPr>
              <a:t>Easily Accessible</a:t>
            </a:r>
          </a:p>
          <a:p>
            <a:pPr>
              <a:spcAft>
                <a:spcPts val="600"/>
              </a:spcAft>
            </a:pPr>
            <a:r>
              <a:rPr lang="en-US" sz="2200" dirty="0" smtClean="0">
                <a:solidFill>
                  <a:srgbClr val="0070C0"/>
                </a:solidFill>
              </a:rPr>
              <a:t>Online Bill Pay</a:t>
            </a:r>
          </a:p>
          <a:p>
            <a:pPr>
              <a:spcAft>
                <a:spcPts val="600"/>
              </a:spcAft>
            </a:pPr>
            <a:r>
              <a:rPr lang="en-US" sz="2200" dirty="0" smtClean="0">
                <a:solidFill>
                  <a:srgbClr val="0070C0"/>
                </a:solidFill>
              </a:rPr>
              <a:t>FDIC Insured Account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2971799"/>
          </a:xfrm>
        </p:spPr>
        <p:txBody>
          <a:bodyPr/>
          <a:lstStyle/>
          <a:p>
            <a:pPr algn="ctr">
              <a:spcAft>
                <a:spcPts val="600"/>
              </a:spcAft>
              <a:buNone/>
            </a:pPr>
            <a:r>
              <a:rPr lang="en-US" sz="2400" b="1" u="sng" dirty="0" smtClean="0">
                <a:solidFill>
                  <a:srgbClr val="0070C0"/>
                </a:solidFill>
                <a:latin typeface="Adobe Heiti Std R" pitchFamily="34" charset="-128"/>
                <a:ea typeface="Adobe Heiti Std R" pitchFamily="34" charset="-128"/>
              </a:rPr>
              <a:t>Mutual Fund Account</a:t>
            </a:r>
          </a:p>
          <a:p>
            <a:pPr>
              <a:spcAft>
                <a:spcPts val="600"/>
              </a:spcAft>
            </a:pPr>
            <a:r>
              <a:rPr lang="en-US" sz="2200" dirty="0" smtClean="0">
                <a:solidFill>
                  <a:srgbClr val="0070C0"/>
                </a:solidFill>
              </a:rPr>
              <a:t>Growth-oriented account</a:t>
            </a:r>
          </a:p>
          <a:p>
            <a:pPr>
              <a:spcAft>
                <a:spcPts val="600"/>
              </a:spcAft>
            </a:pPr>
            <a:r>
              <a:rPr lang="en-US" sz="2200" dirty="0" smtClean="0">
                <a:solidFill>
                  <a:srgbClr val="0070C0"/>
                </a:solidFill>
              </a:rPr>
              <a:t>Low level of activity</a:t>
            </a:r>
          </a:p>
          <a:p>
            <a:pPr>
              <a:spcAft>
                <a:spcPts val="600"/>
              </a:spcAft>
            </a:pPr>
            <a:r>
              <a:rPr lang="en-US" sz="2200" dirty="0" smtClean="0">
                <a:solidFill>
                  <a:srgbClr val="0070C0"/>
                </a:solidFill>
              </a:rPr>
              <a:t>Higher balances</a:t>
            </a:r>
          </a:p>
          <a:p>
            <a:pPr>
              <a:spcAft>
                <a:spcPts val="600"/>
              </a:spcAft>
            </a:pPr>
            <a:r>
              <a:rPr lang="en-US" sz="2200" dirty="0" smtClean="0">
                <a:solidFill>
                  <a:srgbClr val="0070C0"/>
                </a:solidFill>
              </a:rPr>
              <a:t>Online Management</a:t>
            </a:r>
          </a:p>
          <a:p>
            <a:pPr>
              <a:spcAft>
                <a:spcPts val="600"/>
              </a:spcAft>
            </a:pPr>
            <a:r>
              <a:rPr lang="en-US" sz="2200" dirty="0" smtClean="0">
                <a:solidFill>
                  <a:srgbClr val="0070C0"/>
                </a:solidFill>
              </a:rPr>
              <a:t>Not FDIC Insured!</a:t>
            </a:r>
            <a:endParaRPr lang="en-US" sz="2200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457200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70C0"/>
                </a:solidFill>
              </a:rPr>
              <a:t>Accessibility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4525963"/>
          </a:xfrm>
        </p:spPr>
        <p:txBody>
          <a:bodyPr/>
          <a:lstStyle/>
          <a:p>
            <a:pPr algn="ctr">
              <a:buNone/>
              <a:defRPr/>
            </a:pPr>
            <a:r>
              <a:rPr lang="en-US" sz="2800" dirty="0" smtClean="0">
                <a:solidFill>
                  <a:srgbClr val="0070C0"/>
                </a:solidFill>
              </a:rPr>
              <a:t>    The balances in your Deposit HSA Account are immediately accessible using your:</a:t>
            </a:r>
          </a:p>
          <a:p>
            <a:pPr>
              <a:defRPr/>
            </a:pPr>
            <a:endParaRPr lang="en-US" sz="1000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70C0"/>
                </a:solidFill>
              </a:rPr>
              <a:t>HSA Debit Card</a:t>
            </a:r>
            <a:endParaRPr lang="en-US" sz="1800" dirty="0" smtClean="0">
              <a:solidFill>
                <a:srgbClr val="0070C0"/>
              </a:solidFill>
            </a:endParaRPr>
          </a:p>
          <a:p>
            <a:pPr>
              <a:defRPr/>
            </a:pPr>
            <a:endParaRPr lang="en-US" sz="1000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70C0"/>
                </a:solidFill>
              </a:rPr>
              <a:t>Online BillPay</a:t>
            </a:r>
          </a:p>
          <a:p>
            <a:pPr>
              <a:defRPr/>
            </a:pPr>
            <a:endParaRPr lang="en-US" sz="1000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70C0"/>
                </a:solidFill>
              </a:rPr>
              <a:t>Checks-you may choose to purchase checks for                your account!</a:t>
            </a:r>
            <a:endParaRPr lang="en-US" sz="2400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7117D6-C942-477E-9A60-BAE7645885A8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3317" name="Text Box 9"/>
          <p:cNvSpPr txBox="1">
            <a:spLocks noChangeArrowheads="1"/>
          </p:cNvSpPr>
          <p:nvPr/>
        </p:nvSpPr>
        <p:spPr bwMode="auto">
          <a:xfrm>
            <a:off x="325438" y="482600"/>
            <a:ext cx="8107362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000" b="1" i="1"/>
          </a:p>
          <a:p>
            <a:pPr algn="ctr"/>
            <a:endParaRPr lang="en-US" sz="2000" b="1" i="1"/>
          </a:p>
          <a:p>
            <a:pPr algn="ctr"/>
            <a:endParaRPr lang="en-US" sz="2000" b="1" i="1"/>
          </a:p>
          <a:p>
            <a:pPr algn="ctr"/>
            <a:endParaRPr lang="en-US" sz="2000" b="1" i="1"/>
          </a:p>
          <a:p>
            <a:pPr algn="ctr"/>
            <a:endParaRPr lang="en-US" sz="2000" b="1" i="1"/>
          </a:p>
          <a:p>
            <a:pPr algn="ctr"/>
            <a:endParaRPr lang="en-US" sz="2000" b="1" i="1"/>
          </a:p>
          <a:p>
            <a:pPr algn="ctr"/>
            <a:endParaRPr lang="en-US" sz="2000" b="1" i="1"/>
          </a:p>
          <a:p>
            <a:pPr algn="ctr"/>
            <a:endParaRPr lang="en-US" sz="2000" b="1" i="1"/>
          </a:p>
          <a:p>
            <a:pPr algn="ctr"/>
            <a:endParaRPr lang="en-US" sz="2000" b="1" i="1"/>
          </a:p>
          <a:p>
            <a:pPr algn="ctr"/>
            <a:endParaRPr lang="en-US" sz="2000" b="1" i="1"/>
          </a:p>
          <a:p>
            <a:pPr algn="ctr"/>
            <a:endParaRPr lang="en-US" sz="2000" b="1" i="1"/>
          </a:p>
          <a:p>
            <a:pPr algn="ctr"/>
            <a:endParaRPr lang="en-US" sz="2000" b="1" i="1"/>
          </a:p>
          <a:p>
            <a:pPr algn="ctr"/>
            <a:endParaRPr lang="en-US" sz="2000" b="1" i="1"/>
          </a:p>
          <a:p>
            <a:pPr algn="ctr"/>
            <a:endParaRPr lang="en-US" sz="2000" b="1" i="1"/>
          </a:p>
          <a:p>
            <a:pPr algn="ctr"/>
            <a:endParaRPr lang="en-US" sz="2000" b="1" i="1"/>
          </a:p>
        </p:txBody>
      </p:sp>
      <p:sp>
        <p:nvSpPr>
          <p:cNvPr id="13318" name="Rectangle 3"/>
          <p:cNvSpPr>
            <a:spLocks noChangeArrowheads="1"/>
          </p:cNvSpPr>
          <p:nvPr/>
        </p:nvSpPr>
        <p:spPr bwMode="auto">
          <a:xfrm>
            <a:off x="850900" y="558800"/>
            <a:ext cx="7327900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solidFill>
                <a:srgbClr val="A9C326"/>
              </a:solidFill>
            </a:endParaRPr>
          </a:p>
          <a:p>
            <a:endParaRPr lang="en-US">
              <a:solidFill>
                <a:srgbClr val="A9C326"/>
              </a:solidFill>
            </a:endParaRPr>
          </a:p>
          <a:p>
            <a:endParaRPr lang="en-US" sz="3200">
              <a:solidFill>
                <a:srgbClr val="A9C326"/>
              </a:solidFill>
            </a:endParaRPr>
          </a:p>
          <a:p>
            <a:endParaRPr lang="en-US">
              <a:solidFill>
                <a:srgbClr val="A9C326"/>
              </a:solidFill>
            </a:endParaRPr>
          </a:p>
          <a:p>
            <a:endParaRPr lang="en-US">
              <a:solidFill>
                <a:srgbClr val="A9C326"/>
              </a:solidFill>
            </a:endParaRP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70C0"/>
                </a:solidFill>
              </a:rPr>
              <a:t>Online Bill Pay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681F3D-AC39-4957-81DA-3EC97C318707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14340" name="Content Placeholder 4"/>
          <p:cNvPicPr>
            <a:picLocks noGrp="1"/>
          </p:cNvPicPr>
          <p:nvPr>
            <p:ph idx="1"/>
          </p:nvPr>
        </p:nvPicPr>
        <p:blipFill>
          <a:blip r:embed="rId3" cstate="print"/>
          <a:srcRect l="50481" t="14529" r="2403" b="8546"/>
          <a:stretch>
            <a:fillRect/>
          </a:stretch>
        </p:blipFill>
        <p:spPr>
          <a:xfrm>
            <a:off x="1143000" y="1447800"/>
            <a:ext cx="6721475" cy="3479800"/>
          </a:xfrm>
        </p:spPr>
      </p:pic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2362200" y="5029200"/>
            <a:ext cx="4622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http://www.ubt.com/tools/library/demos.html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0" rIns="0" bIns="0" anchor="b"/>
          <a:lstStyle/>
          <a:p>
            <a:r>
              <a:rPr lang="en-US" sz="4000" b="1" kern="1200" dirty="0" smtClean="0">
                <a:solidFill>
                  <a:srgbClr val="0070C0"/>
                </a:solidFill>
              </a:rPr>
              <a:t>HSA Enrollment Process for Deposit HSA Account</a:t>
            </a:r>
            <a:endParaRPr lang="en-US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3400" y="1752600"/>
            <a:ext cx="8229600" cy="3913188"/>
          </a:xfrm>
          <a:ln/>
        </p:spPr>
        <p:txBody>
          <a:bodyPr/>
          <a:lstStyle/>
          <a:p>
            <a:pPr algn="ctr">
              <a:buClr>
                <a:srgbClr val="0070C0"/>
              </a:buClr>
              <a:buNone/>
            </a:pPr>
            <a:r>
              <a:rPr lang="en-US" sz="2200" b="1" dirty="0" smtClean="0">
                <a:solidFill>
                  <a:srgbClr val="0070C0"/>
                </a:solidFill>
              </a:rPr>
              <a:t> Union Bank &amp; Trust is excited to announce…….</a:t>
            </a:r>
          </a:p>
          <a:p>
            <a:pPr algn="ctr">
              <a:buClr>
                <a:srgbClr val="0070C0"/>
              </a:buClr>
              <a:buNone/>
            </a:pPr>
            <a:r>
              <a:rPr lang="en-US" sz="2200" b="1" dirty="0" smtClean="0">
                <a:solidFill>
                  <a:srgbClr val="0070C0"/>
                </a:solidFill>
              </a:rPr>
              <a:t>E-Signature!!!!</a:t>
            </a:r>
          </a:p>
          <a:p>
            <a:pPr>
              <a:buClr>
                <a:srgbClr val="0070C0"/>
              </a:buClr>
              <a:buFont typeface="Arial" charset="0"/>
              <a:buChar char="•"/>
            </a:pPr>
            <a:r>
              <a:rPr lang="en-US" sz="2200" dirty="0" smtClean="0">
                <a:solidFill>
                  <a:srgbClr val="0070C0"/>
                </a:solidFill>
              </a:rPr>
              <a:t>Simply log onto </a:t>
            </a:r>
            <a:r>
              <a:rPr lang="en-US" sz="2200" dirty="0" smtClean="0">
                <a:solidFill>
                  <a:srgbClr val="0070C0"/>
                </a:solidFill>
                <a:hlinkClick r:id="rId3"/>
              </a:rPr>
              <a:t>www.ubt.com</a:t>
            </a:r>
            <a:r>
              <a:rPr lang="en-US" sz="2200" dirty="0" smtClean="0">
                <a:solidFill>
                  <a:srgbClr val="0070C0"/>
                </a:solidFill>
              </a:rPr>
              <a:t> 	</a:t>
            </a:r>
          </a:p>
          <a:p>
            <a:pPr>
              <a:buClr>
                <a:srgbClr val="0070C0"/>
              </a:buClr>
              <a:buFont typeface="Arial" charset="0"/>
              <a:buChar char="•"/>
            </a:pPr>
            <a:r>
              <a:rPr lang="en-US" sz="2200" dirty="0" smtClean="0">
                <a:solidFill>
                  <a:srgbClr val="0070C0"/>
                </a:solidFill>
              </a:rPr>
              <a:t>Select Online Applications (middle of right side)</a:t>
            </a:r>
          </a:p>
          <a:p>
            <a:pPr>
              <a:buClr>
                <a:srgbClr val="0070C0"/>
              </a:buClr>
              <a:buFont typeface="Arial" charset="0"/>
              <a:buChar char="•"/>
            </a:pPr>
            <a:r>
              <a:rPr lang="en-US" sz="2200" dirty="0" smtClean="0">
                <a:solidFill>
                  <a:srgbClr val="0070C0"/>
                </a:solidFill>
              </a:rPr>
              <a:t>Select Health Savings Account (bottom of left side)</a:t>
            </a:r>
          </a:p>
          <a:p>
            <a:pPr>
              <a:buClr>
                <a:srgbClr val="0070C0"/>
              </a:buClr>
              <a:buFont typeface="Arial" charset="0"/>
              <a:buChar char="•"/>
            </a:pPr>
            <a:r>
              <a:rPr lang="en-US" sz="2200" dirty="0" smtClean="0">
                <a:solidFill>
                  <a:srgbClr val="0070C0"/>
                </a:solidFill>
              </a:rPr>
              <a:t>Complete application as instructed </a:t>
            </a:r>
          </a:p>
          <a:p>
            <a:pPr>
              <a:buClr>
                <a:srgbClr val="0070C0"/>
              </a:buClr>
              <a:buFont typeface="Arial" charset="0"/>
              <a:buChar char="•"/>
            </a:pPr>
            <a:r>
              <a:rPr lang="en-US" sz="2200" dirty="0" smtClean="0">
                <a:solidFill>
                  <a:srgbClr val="0070C0"/>
                </a:solidFill>
              </a:rPr>
              <a:t>Remember to Select “EMPLOYER SPONSORED PLAN”</a:t>
            </a:r>
          </a:p>
          <a:p>
            <a:pPr>
              <a:buClr>
                <a:srgbClr val="0070C0"/>
              </a:buClr>
              <a:buFont typeface="Arial" charset="0"/>
              <a:buChar char="•"/>
            </a:pPr>
            <a:r>
              <a:rPr lang="en-US" sz="2200" dirty="0" smtClean="0">
                <a:solidFill>
                  <a:srgbClr val="0070C0"/>
                </a:solidFill>
              </a:rPr>
              <a:t>Account is opened and you will receive your account number at this time!  Remember to record it for future reference.</a:t>
            </a:r>
          </a:p>
          <a:p>
            <a:pPr>
              <a:buClr>
                <a:srgbClr val="0070C0"/>
              </a:buClr>
              <a:buNone/>
            </a:pPr>
            <a:endParaRPr lang="en-US" sz="2200" dirty="0" smtClean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None/>
            </a:pPr>
            <a:endParaRPr lang="en-US" sz="2200" dirty="0" smtClean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sz="2200" dirty="0" smtClean="0">
                <a:solidFill>
                  <a:srgbClr val="0070C0"/>
                </a:solidFill>
              </a:rPr>
              <a:t>     </a:t>
            </a:r>
          </a:p>
          <a:p>
            <a:pPr>
              <a:spcBef>
                <a:spcPts val="0"/>
              </a:spcBef>
              <a:buNone/>
            </a:pPr>
            <a:endParaRPr lang="en-US" sz="2000" b="1" dirty="0" smtClean="0">
              <a:solidFill>
                <a:srgbClr val="0070C0"/>
              </a:solidFill>
            </a:endParaRPr>
          </a:p>
          <a:p>
            <a:endParaRPr lang="en-US" sz="2200" dirty="0"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Health Savings Accounts</a:t>
            </a:r>
            <a:br>
              <a:rPr lang="en-US" sz="4000" b="1" dirty="0" smtClean="0">
                <a:solidFill>
                  <a:srgbClr val="0070C0"/>
                </a:solidFill>
              </a:rPr>
            </a:br>
            <a:r>
              <a:rPr lang="en-US" sz="4000" b="1" dirty="0" smtClean="0">
                <a:solidFill>
                  <a:srgbClr val="0070C0"/>
                </a:solidFill>
              </a:rPr>
              <a:t>Encourage Healthy Living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3047999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70C0"/>
                </a:solidFill>
              </a:rPr>
              <a:t>Preventative care is not a deductible expense and is covered at 100% by your CDHP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70C0"/>
                </a:solidFill>
              </a:rPr>
              <a:t>Proactive approach to health care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0070C0"/>
                </a:solidFill>
              </a:rPr>
              <a:t>The money that you do not use in the account is yours to keep – an incentive to live a healthy lifestyle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Account Owner Responsibility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200" dirty="0" smtClean="0">
                <a:solidFill>
                  <a:srgbClr val="0070C0"/>
                </a:solidFill>
              </a:rPr>
              <a:t>If you have specific tax questions, please consult your tax professional</a:t>
            </a:r>
          </a:p>
          <a:p>
            <a:pPr>
              <a:spcAft>
                <a:spcPts val="600"/>
              </a:spcAft>
            </a:pPr>
            <a:r>
              <a:rPr lang="en-US" sz="2200" dirty="0" smtClean="0">
                <a:solidFill>
                  <a:srgbClr val="0070C0"/>
                </a:solidFill>
              </a:rPr>
              <a:t>Union Bank &amp; Trust is not responsible for monitoring the account for proper usage</a:t>
            </a:r>
          </a:p>
          <a:p>
            <a:pPr>
              <a:spcAft>
                <a:spcPts val="600"/>
              </a:spcAft>
            </a:pPr>
            <a:r>
              <a:rPr lang="en-US" sz="2200" dirty="0" smtClean="0">
                <a:solidFill>
                  <a:srgbClr val="0070C0"/>
                </a:solidFill>
              </a:rPr>
              <a:t>Please remember that when used properly, the Health Savings Account offers Triple Tax Savings!!  Tax-Free Contributions, Tax-Free Earnings, and Tax-Free Qualified Distributions</a:t>
            </a:r>
          </a:p>
          <a:p>
            <a:pPr>
              <a:spcAft>
                <a:spcPts val="600"/>
              </a:spcAft>
            </a:pPr>
            <a:r>
              <a:rPr lang="en-US" sz="2200" dirty="0" smtClean="0">
                <a:solidFill>
                  <a:srgbClr val="0070C0"/>
                </a:solidFill>
              </a:rPr>
              <a:t>It is the Account Owner’s responsibility to maintain all records and receipts for the account</a:t>
            </a:r>
            <a:endParaRPr lang="en-US" sz="2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066800"/>
            <a:ext cx="8229600" cy="4572000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4000" b="1" kern="1200" dirty="0" smtClean="0">
                <a:solidFill>
                  <a:srgbClr val="0070C0"/>
                </a:solidFill>
              </a:rPr>
              <a:t>Union Bank &amp; Trust HSA Contact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en-US" sz="2400" dirty="0" smtClean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en-US" sz="2400" dirty="0" smtClean="0">
              <a:solidFill>
                <a:srgbClr val="0070C0"/>
              </a:solidFill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Bobbi Hanigan			Heather Poysa 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2200" dirty="0" smtClean="0">
                <a:solidFill>
                  <a:srgbClr val="0070C0"/>
                </a:solidFill>
              </a:rPr>
              <a:t>(402) 323-1482			(402) 323-1351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2200" dirty="0" smtClean="0">
                <a:solidFill>
                  <a:srgbClr val="00B0F0"/>
                </a:solidFill>
                <a:hlinkClick r:id="rId3"/>
              </a:rPr>
              <a:t>Bobbi.Hanigan@ubt.com</a:t>
            </a:r>
            <a:r>
              <a:rPr lang="en-US" sz="2200" dirty="0" smtClean="0">
                <a:solidFill>
                  <a:srgbClr val="0070C0"/>
                </a:solidFill>
              </a:rPr>
              <a:t>		</a:t>
            </a:r>
            <a:r>
              <a:rPr lang="en-US" sz="2200" dirty="0" smtClean="0">
                <a:solidFill>
                  <a:srgbClr val="0070C0"/>
                </a:solidFill>
                <a:hlinkClick r:id="rId4"/>
              </a:rPr>
              <a:t>Heather.Poysa@ubt.com</a:t>
            </a:r>
            <a:endParaRPr lang="en-US" sz="2200" dirty="0" smtClean="0">
              <a:solidFill>
                <a:srgbClr val="0070C0"/>
              </a:solidFill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en-US" sz="2200" dirty="0" smtClean="0">
              <a:solidFill>
                <a:srgbClr val="0070C0"/>
              </a:solidFill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en-US" sz="2400" dirty="0" smtClean="0"/>
          </a:p>
          <a:p>
            <a:pPr algn="ctr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2200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Toll Free:  1</a:t>
            </a:r>
            <a:r>
              <a:rPr lang="en-US" sz="2200" dirty="0" smtClean="0">
                <a:solidFill>
                  <a:srgbClr val="0070C0"/>
                </a:solidFill>
              </a:rPr>
              <a:t>-800-297-2837</a:t>
            </a:r>
            <a:endParaRPr lang="en-US" sz="2200" dirty="0" smtClean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2200" dirty="0" smtClean="0">
                <a:solidFill>
                  <a:srgbClr val="0070C0"/>
                </a:solidFill>
              </a:rPr>
              <a:t>hsa@ubt.com</a:t>
            </a:r>
            <a:endParaRPr lang="en-US" sz="2200" dirty="0" smtClean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en-US" sz="2400" dirty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3505200"/>
          </a:xfrm>
          <a:ln/>
        </p:spPr>
        <p:txBody>
          <a:bodyPr/>
          <a:lstStyle/>
          <a:p>
            <a:pPr algn="ctr">
              <a:buNone/>
            </a:pPr>
            <a:endParaRPr lang="en-US" sz="2800" b="1" i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>
              <a:buNone/>
            </a:pPr>
            <a:r>
              <a:rPr lang="en-US" sz="2800" b="1" kern="1200" dirty="0" smtClean="0">
                <a:solidFill>
                  <a:srgbClr val="0070C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Presented by:</a:t>
            </a:r>
          </a:p>
          <a:p>
            <a:pPr algn="ctr">
              <a:buNone/>
            </a:pPr>
            <a:endParaRPr lang="en-US" sz="3600" b="1" kern="1200" dirty="0" smtClean="0">
              <a:solidFill>
                <a:srgbClr val="0070C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3600" b="1" kern="1200" dirty="0" smtClean="0">
                <a:solidFill>
                  <a:srgbClr val="0070C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Bobbi Hanigan  </a:t>
            </a:r>
          </a:p>
          <a:p>
            <a:pPr algn="ctr">
              <a:buNone/>
            </a:pPr>
            <a:r>
              <a:rPr lang="en-US" sz="3600" b="1" kern="1200" dirty="0" smtClean="0">
                <a:solidFill>
                  <a:srgbClr val="0070C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Union Bank &amp; Trust Company</a:t>
            </a:r>
          </a:p>
          <a:p>
            <a:pPr algn="ctr">
              <a:buNone/>
            </a:pPr>
            <a:endParaRPr lang="en-US" sz="56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lnSpc>
                <a:spcPct val="80000"/>
              </a:lnSpc>
            </a:pPr>
            <a:endParaRPr lang="en-US" sz="3000" dirty="0">
              <a:solidFill>
                <a:srgbClr val="0070C0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Benefits of an HSA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 smtClean="0">
                <a:solidFill>
                  <a:srgbClr val="0070C0"/>
                </a:solidFill>
              </a:rPr>
              <a:t>You see the true cost of medical care and have better control over how your dollars are spent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solidFill>
                  <a:srgbClr val="0070C0"/>
                </a:solidFill>
              </a:rPr>
              <a:t>Funds roll over from year to year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solidFill>
                  <a:srgbClr val="0070C0"/>
                </a:solidFill>
              </a:rPr>
              <a:t>There is no “use it” or “lose it”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solidFill>
                  <a:srgbClr val="0070C0"/>
                </a:solidFill>
              </a:rPr>
              <a:t>Funds belong to you - regardless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295400"/>
          </a:xfrm>
        </p:spPr>
        <p:txBody>
          <a:bodyPr lIns="0" rIns="0" bIns="0" anchor="b"/>
          <a:lstStyle/>
          <a:p>
            <a:r>
              <a:rPr lang="en-US" sz="4000" b="1" kern="1200" dirty="0" smtClean="0">
                <a:solidFill>
                  <a:srgbClr val="0070C0"/>
                </a:solidFill>
              </a:rPr>
              <a:t>Who Can Open a</a:t>
            </a:r>
            <a:br>
              <a:rPr lang="en-US" sz="4000" b="1" kern="1200" dirty="0" smtClean="0">
                <a:solidFill>
                  <a:srgbClr val="0070C0"/>
                </a:solidFill>
              </a:rPr>
            </a:br>
            <a:r>
              <a:rPr lang="en-US" sz="4000" b="1" kern="1200" dirty="0" smtClean="0">
                <a:solidFill>
                  <a:srgbClr val="0070C0"/>
                </a:solidFill>
              </a:rPr>
              <a:t>Health Savings Account?</a:t>
            </a:r>
            <a:endParaRPr lang="en-US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371601"/>
            <a:ext cx="8305800" cy="3962400"/>
          </a:xfrm>
          <a:ln/>
        </p:spPr>
        <p:txBody>
          <a:bodyPr/>
          <a:lstStyle/>
          <a:p>
            <a:pPr>
              <a:buClr>
                <a:srgbClr val="0070C0"/>
              </a:buClr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70C0"/>
                </a:solidFill>
              </a:rPr>
              <a:t>Age Requirement:  18 or older</a:t>
            </a:r>
          </a:p>
          <a:p>
            <a:pPr>
              <a:buClr>
                <a:srgbClr val="0070C0"/>
              </a:buClr>
            </a:pPr>
            <a:r>
              <a:rPr lang="en-US" sz="2200" dirty="0" smtClean="0">
                <a:solidFill>
                  <a:srgbClr val="0070C0"/>
                </a:solidFill>
              </a:rPr>
              <a:t>Must be enrolled in a qualifying </a:t>
            </a:r>
            <a:r>
              <a:rPr lang="en-US" sz="2200" b="1" dirty="0" smtClean="0">
                <a:solidFill>
                  <a:srgbClr val="0070C0"/>
                </a:solidFill>
              </a:rPr>
              <a:t>High Deductible Health</a:t>
            </a:r>
            <a:r>
              <a:rPr lang="en-US" sz="2200" dirty="0" smtClean="0">
                <a:solidFill>
                  <a:srgbClr val="0070C0"/>
                </a:solidFill>
              </a:rPr>
              <a:t> </a:t>
            </a:r>
            <a:r>
              <a:rPr lang="en-US" sz="2200" b="1" dirty="0" smtClean="0">
                <a:solidFill>
                  <a:srgbClr val="0070C0"/>
                </a:solidFill>
              </a:rPr>
              <a:t>Plan (HDHP)</a:t>
            </a:r>
          </a:p>
          <a:p>
            <a:pPr>
              <a:buClr>
                <a:srgbClr val="0070C0"/>
              </a:buClr>
            </a:pPr>
            <a:r>
              <a:rPr lang="en-US" sz="2200" dirty="0" smtClean="0">
                <a:solidFill>
                  <a:srgbClr val="0070C0"/>
                </a:solidFill>
              </a:rPr>
              <a:t>Cannot be covered by any non-qualified HDHP Health Insurance</a:t>
            </a:r>
          </a:p>
          <a:p>
            <a:pPr>
              <a:buClr>
                <a:srgbClr val="0070C0"/>
              </a:buClr>
            </a:pPr>
            <a:r>
              <a:rPr lang="en-US" sz="2200" dirty="0" smtClean="0">
                <a:solidFill>
                  <a:srgbClr val="0070C0"/>
                </a:solidFill>
              </a:rPr>
              <a:t>Account is owned by the insured</a:t>
            </a:r>
          </a:p>
          <a:p>
            <a:pPr>
              <a:buClr>
                <a:srgbClr val="0070C0"/>
              </a:buClr>
            </a:pPr>
            <a:r>
              <a:rPr lang="en-US" sz="2200" dirty="0" smtClean="0">
                <a:solidFill>
                  <a:srgbClr val="0070C0"/>
                </a:solidFill>
              </a:rPr>
              <a:t>Unused Funds may roll over to next plan year and beyond</a:t>
            </a:r>
          </a:p>
          <a:p>
            <a:pPr>
              <a:buClr>
                <a:srgbClr val="0070C0"/>
              </a:buClr>
            </a:pPr>
            <a:r>
              <a:rPr lang="en-US" sz="2200" dirty="0" smtClean="0">
                <a:solidFill>
                  <a:srgbClr val="0070C0"/>
                </a:solidFill>
              </a:rPr>
              <a:t>Cannot be enrolled in Medicare</a:t>
            </a:r>
          </a:p>
          <a:p>
            <a:pPr>
              <a:buClr>
                <a:srgbClr val="0070C0"/>
              </a:buClr>
            </a:pPr>
            <a:r>
              <a:rPr lang="en-US" sz="2200" dirty="0" smtClean="0">
                <a:solidFill>
                  <a:srgbClr val="0070C0"/>
                </a:solidFill>
              </a:rPr>
              <a:t>Cannot be claimed as a dependent on another individual’s tax return</a:t>
            </a:r>
          </a:p>
          <a:p>
            <a:pPr>
              <a:buClr>
                <a:srgbClr val="0070C0"/>
              </a:buClr>
              <a:buNone/>
            </a:pPr>
            <a:endParaRPr lang="en-US" sz="24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 lIns="0" rIns="0" bIns="0" anchor="b"/>
          <a:lstStyle/>
          <a:p>
            <a:r>
              <a:rPr lang="en-US" b="1" kern="1200" dirty="0" smtClean="0">
                <a:solidFill>
                  <a:srgbClr val="0070C0"/>
                </a:solidFill>
              </a:rPr>
              <a:t>HSA Contributions</a:t>
            </a:r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371600"/>
            <a:ext cx="8229600" cy="4525963"/>
          </a:xfrm>
          <a:ln/>
        </p:spPr>
        <p:txBody>
          <a:bodyPr/>
          <a:lstStyle/>
          <a:p>
            <a:pPr>
              <a:buClr>
                <a:srgbClr val="0070C0"/>
              </a:buClr>
            </a:pPr>
            <a:r>
              <a:rPr lang="en-US" sz="2300" b="1" dirty="0" smtClean="0">
                <a:solidFill>
                  <a:srgbClr val="0070C0"/>
                </a:solidFill>
              </a:rPr>
              <a:t>Maximum annual contribution amount for 2012 is</a:t>
            </a:r>
            <a:r>
              <a:rPr lang="en-US" sz="2400" dirty="0" smtClean="0">
                <a:solidFill>
                  <a:srgbClr val="0070C0"/>
                </a:solidFill>
              </a:rPr>
              <a:t>:</a:t>
            </a:r>
          </a:p>
          <a:p>
            <a:pPr>
              <a:buClr>
                <a:srgbClr val="0070C0"/>
              </a:buCl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		- $3,100 Individual coverage</a:t>
            </a:r>
          </a:p>
          <a:p>
            <a:pPr>
              <a:buClr>
                <a:srgbClr val="0070C0"/>
              </a:buCl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		- $6,250 Family Coverage</a:t>
            </a:r>
          </a:p>
          <a:p>
            <a:pPr>
              <a:buClr>
                <a:srgbClr val="0070C0"/>
              </a:buClr>
              <a:buNone/>
            </a:pPr>
            <a:endParaRPr lang="en-US" sz="2200" dirty="0" smtClean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  <a:buClr>
                <a:srgbClr val="0070C0"/>
              </a:buClr>
            </a:pPr>
            <a:r>
              <a:rPr lang="en-US" sz="2300" b="1" smtClean="0">
                <a:solidFill>
                  <a:srgbClr val="0070C0"/>
                </a:solidFill>
              </a:rPr>
              <a:t>2012 </a:t>
            </a:r>
            <a:r>
              <a:rPr lang="en-US" sz="2300" b="1" dirty="0" smtClean="0">
                <a:solidFill>
                  <a:srgbClr val="0070C0"/>
                </a:solidFill>
              </a:rPr>
              <a:t>Catch-up Contributions for HSA owners ages 55+</a:t>
            </a:r>
          </a:p>
          <a:p>
            <a:pPr lvl="1">
              <a:lnSpc>
                <a:spcPct val="90000"/>
              </a:lnSpc>
              <a:buClr>
                <a:srgbClr val="0070C0"/>
              </a:buCl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    - $1,000 for 2009 and thereafter</a:t>
            </a:r>
          </a:p>
          <a:p>
            <a:pPr lvl="1">
              <a:lnSpc>
                <a:spcPct val="90000"/>
              </a:lnSpc>
              <a:buClr>
                <a:srgbClr val="0070C0"/>
              </a:buClr>
              <a:buNone/>
            </a:pPr>
            <a:r>
              <a:rPr lang="en-US" sz="2200" dirty="0" smtClean="0">
                <a:solidFill>
                  <a:srgbClr val="0070C0"/>
                </a:solidFill>
              </a:rPr>
              <a:t>       ****if the account owner has a spouse who is covered under the HDHP, and they are 55+ ---they qualify to make the catch-up contribution – this contribution would need to be into their own account!</a:t>
            </a:r>
          </a:p>
          <a:p>
            <a:pPr lvl="1">
              <a:lnSpc>
                <a:spcPct val="90000"/>
              </a:lnSpc>
              <a:buClr>
                <a:srgbClr val="0070C0"/>
              </a:buClr>
              <a:buNone/>
            </a:pPr>
            <a:r>
              <a:rPr lang="en-US" sz="2200" b="1" dirty="0" smtClean="0">
                <a:solidFill>
                  <a:srgbClr val="0070C0"/>
                </a:solidFill>
              </a:rPr>
              <a:t>         </a:t>
            </a:r>
            <a:endParaRPr lang="en-US" sz="2200" dirty="0" smtClean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None/>
            </a:pPr>
            <a:endParaRPr lang="en-US" sz="22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 lIns="0" rIns="0" bIns="0" anchor="b"/>
          <a:lstStyle/>
          <a:p>
            <a:r>
              <a:rPr lang="en-US" b="1" kern="1200" dirty="0" smtClean="0">
                <a:solidFill>
                  <a:srgbClr val="0070C0"/>
                </a:solidFill>
              </a:rPr>
              <a:t>2013 HSA Contributions</a:t>
            </a:r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371600"/>
            <a:ext cx="8229600" cy="4525963"/>
          </a:xfrm>
          <a:ln/>
        </p:spPr>
        <p:txBody>
          <a:bodyPr/>
          <a:lstStyle/>
          <a:p>
            <a:pPr>
              <a:buClr>
                <a:srgbClr val="0070C0"/>
              </a:buClr>
            </a:pPr>
            <a:r>
              <a:rPr lang="en-US" sz="2300" b="1" dirty="0" smtClean="0">
                <a:solidFill>
                  <a:srgbClr val="0070C0"/>
                </a:solidFill>
              </a:rPr>
              <a:t>Maximum annual contribution amount for 2013 is</a:t>
            </a:r>
            <a:r>
              <a:rPr lang="en-US" sz="2400" dirty="0" smtClean="0">
                <a:solidFill>
                  <a:srgbClr val="0070C0"/>
                </a:solidFill>
              </a:rPr>
              <a:t>:</a:t>
            </a:r>
          </a:p>
          <a:p>
            <a:pPr>
              <a:buClr>
                <a:srgbClr val="0070C0"/>
              </a:buCl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		- $3,250 Individual coverage</a:t>
            </a:r>
          </a:p>
          <a:p>
            <a:pPr>
              <a:buClr>
                <a:srgbClr val="0070C0"/>
              </a:buCl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		- $6,450 Family Coverage</a:t>
            </a:r>
          </a:p>
          <a:p>
            <a:pPr>
              <a:buClr>
                <a:srgbClr val="0070C0"/>
              </a:buClr>
              <a:buNone/>
            </a:pPr>
            <a:endParaRPr lang="en-US" sz="2200" dirty="0" smtClean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  <a:buClr>
                <a:srgbClr val="0070C0"/>
              </a:buClr>
            </a:pPr>
            <a:r>
              <a:rPr lang="en-US" sz="2300" b="1" dirty="0" smtClean="0">
                <a:solidFill>
                  <a:srgbClr val="0070C0"/>
                </a:solidFill>
              </a:rPr>
              <a:t>2013 Catch-up Contributions for HSA owners ages 55+</a:t>
            </a:r>
          </a:p>
          <a:p>
            <a:pPr lvl="1">
              <a:lnSpc>
                <a:spcPct val="90000"/>
              </a:lnSpc>
              <a:buClr>
                <a:srgbClr val="0070C0"/>
              </a:buCl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    - $1,000 for 2009 and thereafter</a:t>
            </a:r>
          </a:p>
          <a:p>
            <a:pPr lvl="1">
              <a:lnSpc>
                <a:spcPct val="90000"/>
              </a:lnSpc>
              <a:buClr>
                <a:srgbClr val="0070C0"/>
              </a:buClr>
              <a:buNone/>
            </a:pPr>
            <a:r>
              <a:rPr lang="en-US" sz="2200" dirty="0" smtClean="0">
                <a:solidFill>
                  <a:srgbClr val="0070C0"/>
                </a:solidFill>
              </a:rPr>
              <a:t>       ****if the account owner has a spouse who is covered under the HDHP, and they are 55+ ---they qualify to make the catch-up contribution – this contribution would need to be into their own account!</a:t>
            </a:r>
          </a:p>
          <a:p>
            <a:pPr lvl="1">
              <a:lnSpc>
                <a:spcPct val="90000"/>
              </a:lnSpc>
              <a:buClr>
                <a:srgbClr val="0070C0"/>
              </a:buClr>
              <a:buNone/>
            </a:pPr>
            <a:r>
              <a:rPr lang="en-US" sz="2200" b="1" dirty="0" smtClean="0">
                <a:solidFill>
                  <a:srgbClr val="0070C0"/>
                </a:solidFill>
              </a:rPr>
              <a:t>         </a:t>
            </a:r>
            <a:endParaRPr lang="en-US" sz="2200" dirty="0" smtClean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None/>
            </a:pPr>
            <a:endParaRPr lang="en-US" sz="22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 lIns="0" rIns="0" bIns="0" anchor="b"/>
          <a:lstStyle/>
          <a:p>
            <a:r>
              <a:rPr lang="en-US" b="1" kern="1200" dirty="0" smtClean="0">
                <a:solidFill>
                  <a:srgbClr val="0070C0"/>
                </a:solidFill>
              </a:rPr>
              <a:t>HSA Contributions </a:t>
            </a:r>
            <a:r>
              <a:rPr lang="en-US" sz="3000" b="1" i="1" kern="1200" dirty="0" smtClean="0">
                <a:solidFill>
                  <a:srgbClr val="0070C0"/>
                </a:solidFill>
              </a:rPr>
              <a:t>(continued)</a:t>
            </a:r>
            <a:endParaRPr lang="en-US" sz="3000" b="1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447800"/>
            <a:ext cx="8229600" cy="3962400"/>
          </a:xfrm>
          <a:ln/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  <a:buClr>
                <a:srgbClr val="0070C0"/>
              </a:buClr>
            </a:pPr>
            <a:r>
              <a:rPr lang="en-US" sz="2200" dirty="0" smtClean="0">
                <a:solidFill>
                  <a:srgbClr val="0070C0"/>
                </a:solidFill>
              </a:rPr>
              <a:t>Contributions can be made as late as April 15 of the following year</a:t>
            </a:r>
          </a:p>
          <a:p>
            <a:pPr>
              <a:lnSpc>
                <a:spcPct val="90000"/>
              </a:lnSpc>
              <a:spcAft>
                <a:spcPts val="600"/>
              </a:spcAft>
              <a:buClr>
                <a:srgbClr val="0070C0"/>
              </a:buClr>
            </a:pPr>
            <a:r>
              <a:rPr lang="en-US" sz="2200" dirty="0" smtClean="0">
                <a:solidFill>
                  <a:srgbClr val="0070C0"/>
                </a:solidFill>
              </a:rPr>
              <a:t>Anyone can contribute to an HSA for you</a:t>
            </a:r>
          </a:p>
          <a:p>
            <a:pPr>
              <a:lnSpc>
                <a:spcPct val="90000"/>
              </a:lnSpc>
              <a:spcAft>
                <a:spcPts val="600"/>
              </a:spcAft>
              <a:buClr>
                <a:srgbClr val="0070C0"/>
              </a:buClr>
            </a:pPr>
            <a:r>
              <a:rPr lang="en-US" sz="2200" dirty="0" smtClean="0">
                <a:solidFill>
                  <a:srgbClr val="0070C0"/>
                </a:solidFill>
              </a:rPr>
              <a:t>Contributions are Tax deductible (unless made by your employer)</a:t>
            </a:r>
          </a:p>
          <a:p>
            <a:pPr>
              <a:lnSpc>
                <a:spcPct val="90000"/>
              </a:lnSpc>
              <a:spcAft>
                <a:spcPts val="600"/>
              </a:spcAft>
              <a:buClr>
                <a:srgbClr val="0070C0"/>
              </a:buClr>
            </a:pPr>
            <a:r>
              <a:rPr lang="en-US" sz="2200" dirty="0" smtClean="0">
                <a:solidFill>
                  <a:srgbClr val="0070C0"/>
                </a:solidFill>
              </a:rPr>
              <a:t>Tax-Free earnings through investments/interest</a:t>
            </a:r>
          </a:p>
          <a:p>
            <a:pPr>
              <a:lnSpc>
                <a:spcPct val="90000"/>
              </a:lnSpc>
              <a:spcAft>
                <a:spcPts val="600"/>
              </a:spcAft>
              <a:buClr>
                <a:srgbClr val="0070C0"/>
              </a:buClr>
            </a:pPr>
            <a:r>
              <a:rPr lang="en-US" sz="2200" dirty="0" smtClean="0">
                <a:solidFill>
                  <a:srgbClr val="0070C0"/>
                </a:solidFill>
              </a:rPr>
              <a:t>Excess Contributions must be withdrawn and taxed as ordinary income plus an additional 10% excise tax</a:t>
            </a:r>
            <a:endParaRPr lang="en-US" sz="1800" dirty="0" smtClean="0">
              <a:solidFill>
                <a:srgbClr val="0070C0"/>
              </a:solidFill>
            </a:endParaRPr>
          </a:p>
          <a:p>
            <a:pPr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  <a:buNone/>
            </a:pPr>
            <a:endParaRPr lang="en-US" sz="2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 lIns="0" rIns="0" bIns="0" anchor="b"/>
          <a:lstStyle/>
          <a:p>
            <a:r>
              <a:rPr lang="en-US" b="1" kern="1200" dirty="0" smtClean="0">
                <a:solidFill>
                  <a:srgbClr val="0070C0"/>
                </a:solidFill>
              </a:rPr>
              <a:t>HSA Distributions</a:t>
            </a:r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371600"/>
            <a:ext cx="8153400" cy="3810000"/>
          </a:xfrm>
          <a:ln/>
        </p:spPr>
        <p:txBody>
          <a:bodyPr/>
          <a:lstStyle/>
          <a:p>
            <a:pPr>
              <a:spcAft>
                <a:spcPts val="1200"/>
              </a:spcAft>
              <a:buClr>
                <a:srgbClr val="0070C0"/>
              </a:buClr>
            </a:pPr>
            <a:r>
              <a:rPr lang="en-US" sz="2200" dirty="0" smtClean="0">
                <a:solidFill>
                  <a:srgbClr val="0070C0"/>
                </a:solidFill>
              </a:rPr>
              <a:t>Distributions for qualified medical, dental or vision expenses are not taxed</a:t>
            </a:r>
          </a:p>
          <a:p>
            <a:pPr>
              <a:spcAft>
                <a:spcPts val="1200"/>
              </a:spcAft>
              <a:buClr>
                <a:srgbClr val="0070C0"/>
              </a:buClr>
            </a:pPr>
            <a:r>
              <a:rPr lang="en-US" sz="2200" dirty="0" smtClean="0">
                <a:solidFill>
                  <a:srgbClr val="0070C0"/>
                </a:solidFill>
              </a:rPr>
              <a:t>Non-qualified expenses are taxable as ordinary income plus an additional 20% penalty</a:t>
            </a:r>
            <a:endParaRPr lang="en-US" sz="1800" dirty="0" smtClean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  <a:buClr>
                <a:srgbClr val="0070C0"/>
              </a:buClr>
              <a:buNone/>
            </a:pPr>
            <a:r>
              <a:rPr lang="en-US" sz="2200" dirty="0" smtClean="0">
                <a:solidFill>
                  <a:srgbClr val="0070C0"/>
                </a:solidFill>
              </a:rPr>
              <a:t>      (exceptions: individual’s death, disability or reaching age 65)</a:t>
            </a:r>
          </a:p>
          <a:p>
            <a:pPr>
              <a:spcAft>
                <a:spcPts val="1200"/>
              </a:spcAft>
              <a:buClr>
                <a:srgbClr val="0070C0"/>
              </a:buClr>
            </a:pPr>
            <a:r>
              <a:rPr lang="en-US" sz="2200" dirty="0" smtClean="0">
                <a:solidFill>
                  <a:srgbClr val="0070C0"/>
                </a:solidFill>
              </a:rPr>
              <a:t>Distributions for non-qualified expenses taken after age 65 are taxed current tax rate and are NOT subject to the 20% penalty</a:t>
            </a:r>
          </a:p>
          <a:p>
            <a:pPr>
              <a:lnSpc>
                <a:spcPct val="80000"/>
              </a:lnSpc>
              <a:buClr>
                <a:srgbClr val="0070C0"/>
              </a:buClr>
            </a:pPr>
            <a:endParaRPr lang="en-US" sz="26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8229600" cy="857250"/>
          </a:xfrm>
        </p:spPr>
        <p:txBody>
          <a:bodyPr lIns="0" rIns="0" bIns="0" anchor="b"/>
          <a:lstStyle/>
          <a:p>
            <a:r>
              <a:rPr lang="en-US" sz="4000" b="1" kern="1200" dirty="0" smtClean="0">
                <a:solidFill>
                  <a:srgbClr val="0070C0"/>
                </a:solidFill>
              </a:rPr>
              <a:t>What Medical Expenses Qualify?</a:t>
            </a:r>
            <a:endParaRPr lang="en-US" sz="3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523999"/>
            <a:ext cx="8229600" cy="3276601"/>
          </a:xfrm>
          <a:ln/>
        </p:spPr>
        <p:txBody>
          <a:bodyPr/>
          <a:lstStyle/>
          <a:p>
            <a:pPr>
              <a:buClr>
                <a:srgbClr val="0070C0"/>
              </a:buClr>
            </a:pPr>
            <a:r>
              <a:rPr lang="en-US" sz="2200" dirty="0" smtClean="0">
                <a:solidFill>
                  <a:srgbClr val="0070C0"/>
                </a:solidFill>
              </a:rPr>
              <a:t>Prescriptions and qualified deductible expenses</a:t>
            </a:r>
          </a:p>
          <a:p>
            <a:pPr>
              <a:buClr>
                <a:srgbClr val="0070C0"/>
              </a:buClr>
            </a:pPr>
            <a:r>
              <a:rPr lang="en-US" sz="2200" dirty="0" smtClean="0">
                <a:solidFill>
                  <a:srgbClr val="0070C0"/>
                </a:solidFill>
              </a:rPr>
              <a:t>Qualified long-term care services and a percentage of long term care insurance premiums </a:t>
            </a:r>
          </a:p>
          <a:p>
            <a:pPr>
              <a:buClr>
                <a:srgbClr val="0070C0"/>
              </a:buClr>
            </a:pPr>
            <a:r>
              <a:rPr lang="en-US" sz="2200" dirty="0" smtClean="0">
                <a:solidFill>
                  <a:srgbClr val="0070C0"/>
                </a:solidFill>
              </a:rPr>
              <a:t>COBRA premiums</a:t>
            </a:r>
          </a:p>
          <a:p>
            <a:pPr>
              <a:buClr>
                <a:srgbClr val="0070C0"/>
              </a:buClr>
            </a:pPr>
            <a:r>
              <a:rPr lang="en-US" sz="2200" dirty="0" smtClean="0">
                <a:solidFill>
                  <a:srgbClr val="0070C0"/>
                </a:solidFill>
              </a:rPr>
              <a:t>Health insurance for those on unemployment compensation</a:t>
            </a:r>
          </a:p>
          <a:p>
            <a:pPr>
              <a:buClr>
                <a:srgbClr val="0070C0"/>
              </a:buClr>
            </a:pPr>
            <a:r>
              <a:rPr lang="en-US" sz="2200" dirty="0" smtClean="0">
                <a:solidFill>
                  <a:srgbClr val="0070C0"/>
                </a:solidFill>
              </a:rPr>
              <a:t>Eye Exams</a:t>
            </a:r>
          </a:p>
          <a:p>
            <a:pPr>
              <a:buClr>
                <a:srgbClr val="0070C0"/>
              </a:buClr>
            </a:pPr>
            <a:r>
              <a:rPr lang="en-US" sz="2200" dirty="0" smtClean="0">
                <a:solidFill>
                  <a:srgbClr val="0070C0"/>
                </a:solidFill>
              </a:rPr>
              <a:t>Dental Exams</a:t>
            </a:r>
            <a:endParaRPr lang="en-US" sz="2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1633</TotalTime>
  <Words>692</Words>
  <Application>Microsoft Office PowerPoint</Application>
  <PresentationFormat>On-screen Show (4:3)</PresentationFormat>
  <Paragraphs>171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HEALTH SAVINGS ACCOUNTS</vt:lpstr>
      <vt:lpstr>PowerPoint Presentation</vt:lpstr>
      <vt:lpstr>Benefits of an HSA </vt:lpstr>
      <vt:lpstr>Who Can Open a Health Savings Account?</vt:lpstr>
      <vt:lpstr>HSA Contributions</vt:lpstr>
      <vt:lpstr>2013 HSA Contributions</vt:lpstr>
      <vt:lpstr>HSA Contributions (continued)</vt:lpstr>
      <vt:lpstr>HSA Distributions</vt:lpstr>
      <vt:lpstr>What Medical Expenses Qualify?</vt:lpstr>
      <vt:lpstr>Advantages of HSAs</vt:lpstr>
      <vt:lpstr> HSA Beneficiaries</vt:lpstr>
      <vt:lpstr>Two Types of Accounts to Meet Your Savings and Investment Needs</vt:lpstr>
      <vt:lpstr>Accessibility</vt:lpstr>
      <vt:lpstr>Online Bill Pay</vt:lpstr>
      <vt:lpstr>HSA Enrollment Process for Deposit HSA Account</vt:lpstr>
      <vt:lpstr>Health Savings Accounts Encourage Healthy Living</vt:lpstr>
      <vt:lpstr>Account Owner Responsibility</vt:lpstr>
      <vt:lpstr>PowerPoint Presentation</vt:lpstr>
    </vt:vector>
  </TitlesOfParts>
  <Company>Union Bank and Trust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nick.evans</dc:creator>
  <cp:lastModifiedBy>kent.trelford-thomps</cp:lastModifiedBy>
  <cp:revision>128</cp:revision>
  <dcterms:created xsi:type="dcterms:W3CDTF">2008-07-29T16:04:25Z</dcterms:created>
  <dcterms:modified xsi:type="dcterms:W3CDTF">2013-05-07T12:56:14Z</dcterms:modified>
</cp:coreProperties>
</file>